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317" r:id="rId2"/>
    <p:sldId id="339" r:id="rId3"/>
    <p:sldId id="336" r:id="rId4"/>
    <p:sldId id="329" r:id="rId5"/>
    <p:sldId id="340" r:id="rId6"/>
    <p:sldId id="348" r:id="rId7"/>
    <p:sldId id="350" r:id="rId8"/>
    <p:sldId id="352" r:id="rId9"/>
    <p:sldId id="353" r:id="rId10"/>
    <p:sldId id="346" r:id="rId11"/>
    <p:sldId id="331" r:id="rId12"/>
    <p:sldId id="258" r:id="rId13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5EA06B-9CFF-4D21-B00C-1BEAC7F11292}">
          <p14:sldIdLst>
            <p14:sldId id="317"/>
            <p14:sldId id="339"/>
            <p14:sldId id="336"/>
            <p14:sldId id="329"/>
            <p14:sldId id="340"/>
            <p14:sldId id="348"/>
            <p14:sldId id="350"/>
            <p14:sldId id="352"/>
            <p14:sldId id="353"/>
            <p14:sldId id="346"/>
            <p14:sldId id="33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6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529" userDrawn="1">
          <p15:clr>
            <a:srgbClr val="A4A3A4"/>
          </p15:clr>
        </p15:guide>
        <p15:guide id="4" pos="5261" userDrawn="1">
          <p15:clr>
            <a:srgbClr val="A4A3A4"/>
          </p15:clr>
        </p15:guide>
        <p15:guide id="6" orient="horz" pos="1915" userDrawn="1">
          <p15:clr>
            <a:srgbClr val="A4A3A4"/>
          </p15:clr>
        </p15:guide>
        <p15:guide id="7" orient="horz" pos="237" userDrawn="1">
          <p15:clr>
            <a:srgbClr val="A4A3A4"/>
          </p15:clr>
        </p15:guide>
        <p15:guide id="8" pos="3084" userDrawn="1">
          <p15:clr>
            <a:srgbClr val="A4A3A4"/>
          </p15:clr>
        </p15:guide>
        <p15:guide id="9" pos="1383" userDrawn="1">
          <p15:clr>
            <a:srgbClr val="A4A3A4"/>
          </p15:clr>
        </p15:guide>
        <p15:guide id="10" orient="horz" pos="10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инская Екатерина Александровна" initials="БЕА" lastIdx="1" clrIdx="0">
    <p:extLst>
      <p:ext uri="{19B8F6BF-5375-455C-9EA6-DF929625EA0E}">
        <p15:presenceInfo xmlns:p15="http://schemas.microsoft.com/office/powerpoint/2012/main" userId="S-1-5-21-3674890872-1406439013-3720264777-38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A"/>
    <a:srgbClr val="F35FE8"/>
    <a:srgbClr val="205ED7"/>
    <a:srgbClr val="FFFEFC"/>
    <a:srgbClr val="33415C"/>
    <a:srgbClr val="1A1A18"/>
    <a:srgbClr val="1D1C18"/>
    <a:srgbClr val="FED900"/>
    <a:srgbClr val="F88B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880" y="64"/>
      </p:cViewPr>
      <p:guideLst>
        <p:guide orient="horz" pos="2686"/>
        <p:guide pos="499"/>
        <p:guide orient="horz" pos="1529"/>
        <p:guide pos="5261"/>
        <p:guide orient="horz" pos="1915"/>
        <p:guide orient="horz" pos="237"/>
        <p:guide pos="3084"/>
        <p:guide pos="1383"/>
        <p:guide orient="horz" pos="1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C23B-E4C4-4AAA-8414-7DE5A8A2ADA2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1A027-226D-42E6-94F6-3F9D076F0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6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1961345" y="-14002"/>
            <a:ext cx="7206641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1656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465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685853" y="334863"/>
            <a:ext cx="2812852" cy="4339829"/>
          </a:xfrm>
          <a:prstGeom prst="rect">
            <a:avLst/>
          </a:prstGeom>
        </p:spPr>
        <p:txBody>
          <a:bodyPr lIns="68579" tIns="34289" rIns="68579" bIns="3428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45296" y="334863"/>
            <a:ext cx="2812852" cy="210294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45296" y="2511475"/>
            <a:ext cx="2812852" cy="21632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6957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3901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4685853" y="1372940"/>
            <a:ext cx="2812852" cy="3315147"/>
          </a:xfrm>
          <a:prstGeom prst="rect">
            <a:avLst/>
          </a:prstGeom>
        </p:spPr>
        <p:txBody>
          <a:bodyPr lIns="68579" tIns="34289" rIns="68579" bIns="3428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45296" y="1372940"/>
            <a:ext cx="2812852" cy="3315147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688"/>
              </a:spcBef>
              <a:defRPr sz="1400"/>
            </a:lvl1pPr>
            <a:lvl2pPr marL="303099" indent="-174512">
              <a:spcBef>
                <a:spcPts val="1688"/>
              </a:spcBef>
              <a:defRPr sz="1400"/>
            </a:lvl2pPr>
            <a:lvl3pPr marL="431687" indent="-174512">
              <a:spcBef>
                <a:spcPts val="1688"/>
              </a:spcBef>
              <a:defRPr sz="1400"/>
            </a:lvl3pPr>
            <a:lvl4pPr marL="560274" indent="-174512">
              <a:spcBef>
                <a:spcPts val="1688"/>
              </a:spcBef>
              <a:defRPr sz="1400"/>
            </a:lvl4pPr>
            <a:lvl5pPr marL="688862" indent="-174512">
              <a:spcBef>
                <a:spcPts val="1688"/>
              </a:spcBef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2331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6" y="669727"/>
            <a:ext cx="5853410" cy="3804047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231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812727" y="3355330"/>
            <a:ext cx="5518547" cy="2928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812727" y="2223120"/>
            <a:ext cx="5518547" cy="41597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8887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9091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45296" y="234405"/>
            <a:ext cx="5853410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8" tIns="53578" rIns="53578" bIns="5357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6" y="1372940"/>
            <a:ext cx="5853410" cy="331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8" tIns="53578" rIns="53578" bIns="53578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75930" y="4878958"/>
            <a:ext cx="223619" cy="246701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hf hdr="0" ftr="0" dt="0"/>
  <p:txStyles>
    <p:titleStyle>
      <a:lvl1pPr marL="0" marR="0" indent="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8572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17145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25717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34290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42862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51435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60007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68580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231511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398198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564886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731573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898261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064948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231636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398323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1565011" marR="0" indent="-231511" algn="l" defTabSz="308075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8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3888879" y="601563"/>
            <a:ext cx="1" cy="1041506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" name="Очень крутой…"/>
          <p:cNvSpPr txBox="1"/>
          <p:nvPr/>
        </p:nvSpPr>
        <p:spPr>
          <a:xfrm>
            <a:off x="2161359" y="1354682"/>
            <a:ext cx="6348548" cy="157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t"/>
          <a:lstStyle/>
          <a:p>
            <a:pPr defTabSz="308075" hangingPunct="0">
              <a:lnSpc>
                <a:spcPct val="150000"/>
              </a:lnSpc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000" b="1" kern="0" cap="all" dirty="0">
                <a:solidFill>
                  <a:srgbClr val="253957"/>
                </a:solidFill>
                <a:sym typeface="Arial Narrow"/>
              </a:rPr>
              <a:t>Комплексная система управления мероприятиями университета S</a:t>
            </a:r>
            <a:r>
              <a:rPr lang="en-US" sz="1600" b="1" kern="0" cap="all" dirty="0">
                <a:solidFill>
                  <a:srgbClr val="253957"/>
                </a:solidFill>
                <a:sym typeface="Arial Narrow"/>
              </a:rPr>
              <a:t>mart</a:t>
            </a:r>
            <a:r>
              <a:rPr lang="ru-RU" sz="2000" b="1" kern="0" cap="all" dirty="0" err="1">
                <a:solidFill>
                  <a:srgbClr val="253957"/>
                </a:solidFill>
                <a:sym typeface="Arial Narrow"/>
              </a:rPr>
              <a:t>E</a:t>
            </a:r>
            <a:r>
              <a:rPr lang="ru-RU" sz="1600" b="1" kern="0" cap="all" dirty="0" err="1">
                <a:solidFill>
                  <a:srgbClr val="253957"/>
                </a:solidFill>
                <a:sym typeface="Arial Narrow"/>
              </a:rPr>
              <a:t>vent</a:t>
            </a:r>
            <a:r>
              <a:rPr lang="ru-RU" sz="2000" b="1" kern="0" cap="all" dirty="0">
                <a:solidFill>
                  <a:srgbClr val="253957"/>
                </a:solidFill>
                <a:sym typeface="Arial Narrow"/>
              </a:rPr>
              <a:t> на платформе 1С</a:t>
            </a:r>
          </a:p>
        </p:txBody>
      </p:sp>
      <p:sp>
        <p:nvSpPr>
          <p:cNvPr id="55" name="Москва, 2017"/>
          <p:cNvSpPr txBox="1"/>
          <p:nvPr/>
        </p:nvSpPr>
        <p:spPr>
          <a:xfrm>
            <a:off x="2174059" y="4568325"/>
            <a:ext cx="3541284" cy="22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241102" hangingPunct="0"/>
            <a:r>
              <a:rPr sz="1100" kern="0" dirty="0" err="1">
                <a:latin typeface="+mj-lt"/>
              </a:rPr>
              <a:t>Москва</a:t>
            </a:r>
            <a:r>
              <a:rPr sz="1100" kern="0" dirty="0">
                <a:latin typeface="+mj-lt"/>
              </a:rPr>
              <a:t>,</a:t>
            </a:r>
            <a:r>
              <a:rPr lang="ru-RU" sz="1100" kern="0" dirty="0">
                <a:latin typeface="+mj-lt"/>
              </a:rPr>
              <a:t> </a:t>
            </a:r>
            <a:r>
              <a:rPr sz="1100" kern="0" dirty="0">
                <a:latin typeface="+mj-lt"/>
              </a:rPr>
              <a:t>20</a:t>
            </a:r>
            <a:r>
              <a:rPr lang="ru-RU" sz="1100" kern="0" dirty="0">
                <a:latin typeface="+mj-lt"/>
              </a:rPr>
              <a:t>22</a:t>
            </a:r>
            <a:endParaRPr sz="1100" kern="0" dirty="0">
              <a:latin typeface="+mj-lt"/>
            </a:endParaRP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39" y="499027"/>
            <a:ext cx="1026045" cy="99208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Москва, 2017">
            <a:extLst>
              <a:ext uri="{FF2B5EF4-FFF2-40B4-BE49-F238E27FC236}">
                <a16:creationId xmlns:a16="http://schemas.microsoft.com/office/drawing/2014/main" id="{D536107B-B593-4340-A58D-BBA25663E237}"/>
              </a:ext>
            </a:extLst>
          </p:cNvPr>
          <p:cNvSpPr txBox="1"/>
          <p:nvPr/>
        </p:nvSpPr>
        <p:spPr>
          <a:xfrm>
            <a:off x="3944701" y="2975929"/>
            <a:ext cx="3825875" cy="792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241102" hangingPunct="0"/>
            <a:r>
              <a:rPr lang="ru-RU" sz="1400" b="1" kern="0" dirty="0">
                <a:latin typeface="+mj-lt"/>
              </a:rPr>
              <a:t>Екатерина Белинская</a:t>
            </a:r>
            <a:br>
              <a:rPr lang="ru-RU" sz="1000" b="1" kern="0" dirty="0">
                <a:latin typeface="+mj-lt"/>
              </a:rPr>
            </a:br>
            <a:br>
              <a:rPr lang="ru-RU" sz="1000" kern="0" dirty="0">
                <a:latin typeface="+mj-lt"/>
              </a:rPr>
            </a:br>
            <a:r>
              <a:rPr lang="ru-RU" sz="1200" dirty="0">
                <a:latin typeface="+mj-lt"/>
              </a:rPr>
              <a:t>Заместитель начальника Управления </a:t>
            </a:r>
            <a:br>
              <a:rPr lang="ru-RU" sz="1200" dirty="0">
                <a:latin typeface="+mj-lt"/>
              </a:rPr>
            </a:br>
            <a:r>
              <a:rPr lang="ru-RU" sz="1200" dirty="0">
                <a:latin typeface="+mj-lt"/>
              </a:rPr>
              <a:t>цифровизации административных процессов </a:t>
            </a:r>
            <a:endParaRPr lang="ru-RU" sz="1000" kern="0" dirty="0">
              <a:latin typeface="+mj-lt"/>
            </a:endParaRPr>
          </a:p>
        </p:txBody>
      </p:sp>
      <p:sp>
        <p:nvSpPr>
          <p:cNvPr id="10" name="Москва, 2017">
            <a:extLst>
              <a:ext uri="{FF2B5EF4-FFF2-40B4-BE49-F238E27FC236}">
                <a16:creationId xmlns:a16="http://schemas.microsoft.com/office/drawing/2014/main" id="{6B89B8B7-F8B5-4F9D-A110-86D7D80D6B8A}"/>
              </a:ext>
            </a:extLst>
          </p:cNvPr>
          <p:cNvSpPr txBox="1"/>
          <p:nvPr/>
        </p:nvSpPr>
        <p:spPr>
          <a:xfrm>
            <a:off x="2161359" y="2583378"/>
            <a:ext cx="2227217" cy="22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t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241102" hangingPunct="0"/>
            <a:r>
              <a:rPr lang="ru-RU" sz="1100" b="1" kern="0" dirty="0">
                <a:latin typeface="+mj-lt"/>
              </a:rPr>
              <a:t>Спикер:</a:t>
            </a:r>
            <a:endParaRPr sz="1100" b="1" kern="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84D379-8ABB-4531-923D-37836C2D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" r="66559"/>
          <a:stretch/>
        </p:blipFill>
        <p:spPr>
          <a:xfrm>
            <a:off x="2194557" y="2975929"/>
            <a:ext cx="1403082" cy="14459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48998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393" y="114691"/>
            <a:ext cx="7024552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Мобильное приложение </a:t>
            </a:r>
            <a:r>
              <a:rPr lang="en-US" dirty="0" err="1">
                <a:sym typeface="Helvetica Light"/>
              </a:rPr>
              <a:t>SmartEvent</a:t>
            </a:r>
            <a:endParaRPr lang="ru-RU" dirty="0">
              <a:sym typeface="Helvetica Ligh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B7E1D-4132-4E1E-86AC-4DA6AD3AAD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60190" y="4856416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C422CB-7D18-4830-A09B-868B1FD9EBFE}"/>
              </a:ext>
            </a:extLst>
          </p:cNvPr>
          <p:cNvSpPr/>
          <p:nvPr/>
        </p:nvSpPr>
        <p:spPr>
          <a:xfrm rot="5400000">
            <a:off x="1782458" y="-372749"/>
            <a:ext cx="2822825" cy="6387739"/>
          </a:xfrm>
          <a:prstGeom prst="rect">
            <a:avLst/>
          </a:prstGeom>
          <a:solidFill>
            <a:srgbClr val="883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8115C2-6117-495A-8CB2-909AC7B07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80" y="1579963"/>
            <a:ext cx="1256480" cy="2652569"/>
          </a:xfrm>
          <a:prstGeom prst="rect">
            <a:avLst/>
          </a:prstGeom>
          <a:effectLst>
            <a:outerShdw blurRad="355600" dist="38100" dir="10800000" sx="108000" sy="108000" algn="r" rotWithShape="0">
              <a:srgbClr val="F35FE8">
                <a:alpha val="5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8CE3AF6-2F57-4352-A6D2-C82C432B3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50" y="1409707"/>
            <a:ext cx="1256481" cy="2652570"/>
          </a:xfrm>
          <a:prstGeom prst="rect">
            <a:avLst/>
          </a:prstGeom>
          <a:effectLst>
            <a:outerShdw blurRad="355600" dist="38100" dir="10800000" sx="108000" sy="108000" algn="r" rotWithShape="0">
              <a:srgbClr val="F35FE8">
                <a:alpha val="50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55D4AC-96F8-4C40-AA79-D51AA1B0897D}"/>
              </a:ext>
            </a:extLst>
          </p:cNvPr>
          <p:cNvSpPr/>
          <p:nvPr/>
        </p:nvSpPr>
        <p:spPr>
          <a:xfrm rot="5400000">
            <a:off x="3086577" y="-2299546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872B6C-96F0-48C0-B36E-593F9EA721B8}"/>
              </a:ext>
            </a:extLst>
          </p:cNvPr>
          <p:cNvSpPr/>
          <p:nvPr/>
        </p:nvSpPr>
        <p:spPr>
          <a:xfrm>
            <a:off x="6719144" y="2150221"/>
            <a:ext cx="1889279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dirty="0">
                <a:solidFill>
                  <a:srgbClr val="33415C"/>
                </a:solidFill>
              </a:rPr>
              <a:t>Обзор помещений и их технического оснащения</a:t>
            </a:r>
          </a:p>
          <a:p>
            <a:endParaRPr lang="ru-RU" sz="1200" dirty="0">
              <a:solidFill>
                <a:srgbClr val="33415C"/>
              </a:solidFill>
            </a:endParaRPr>
          </a:p>
          <a:p>
            <a:r>
              <a:rPr lang="ru-RU" sz="1200" dirty="0">
                <a:solidFill>
                  <a:srgbClr val="33415C"/>
                </a:solidFill>
              </a:rPr>
              <a:t>Обзор календаря занятости помещений</a:t>
            </a:r>
          </a:p>
          <a:p>
            <a:endParaRPr lang="ru-RU" sz="1200" dirty="0">
              <a:solidFill>
                <a:srgbClr val="33415C"/>
              </a:solidFill>
            </a:endParaRPr>
          </a:p>
          <a:p>
            <a:r>
              <a:rPr lang="ru-RU" sz="1200" dirty="0">
                <a:solidFill>
                  <a:srgbClr val="33415C"/>
                </a:solidFill>
              </a:rPr>
              <a:t>Быстрое бронирование помещений под мероприятия и встречи</a:t>
            </a:r>
            <a:endParaRPr lang="ru-RU" sz="1000" dirty="0">
              <a:solidFill>
                <a:srgbClr val="33415C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7C7004-1378-4367-BD1C-4DA1A38A7265}"/>
              </a:ext>
            </a:extLst>
          </p:cNvPr>
          <p:cNvSpPr/>
          <p:nvPr/>
        </p:nvSpPr>
        <p:spPr>
          <a:xfrm>
            <a:off x="6719145" y="1375963"/>
            <a:ext cx="153924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33415C"/>
                </a:solidFill>
              </a:rPr>
              <a:t>Оперативные сервисы</a:t>
            </a:r>
            <a:endParaRPr lang="ru-RU" sz="1100" b="1" dirty="0">
              <a:solidFill>
                <a:srgbClr val="33415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F45444-255B-4728-9E77-371B1D11E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8" y="1579963"/>
            <a:ext cx="1256480" cy="2652567"/>
          </a:xfrm>
          <a:prstGeom prst="rect">
            <a:avLst/>
          </a:prstGeom>
          <a:effectLst>
            <a:outerShdw blurRad="355600" dist="38100" dir="10800000" sx="108000" sy="108000" algn="r" rotWithShape="0">
              <a:srgbClr val="F35FE8">
                <a:alpha val="50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4D6A17-F6D2-49C6-A9E8-696A6A48D6D6}"/>
              </a:ext>
            </a:extLst>
          </p:cNvPr>
          <p:cNvSpPr/>
          <p:nvPr/>
        </p:nvSpPr>
        <p:spPr>
          <a:xfrm rot="5400000">
            <a:off x="3086577" y="1145955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191669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6D9F6-E24A-4A4F-A044-7B368878FE81}"/>
              </a:ext>
            </a:extLst>
          </p:cNvPr>
          <p:cNvSpPr/>
          <p:nvPr/>
        </p:nvSpPr>
        <p:spPr>
          <a:xfrm>
            <a:off x="-1" y="3317308"/>
            <a:ext cx="9224783" cy="1986194"/>
          </a:xfrm>
          <a:prstGeom prst="rect">
            <a:avLst/>
          </a:prstGeom>
          <a:solidFill>
            <a:srgbClr val="F88B1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17953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69221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736B0-3825-4017-8F39-6A033EAA6E79}"/>
              </a:ext>
            </a:extLst>
          </p:cNvPr>
          <p:cNvSpPr txBox="1"/>
          <p:nvPr/>
        </p:nvSpPr>
        <p:spPr>
          <a:xfrm>
            <a:off x="1788420" y="76538"/>
            <a:ext cx="5567157" cy="662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Ясинская международная научная конференция </a:t>
            </a:r>
            <a:br>
              <a:rPr lang="ru-RU" dirty="0">
                <a:sym typeface="Helvetica Light"/>
              </a:rPr>
            </a:br>
            <a:r>
              <a:rPr lang="ru-RU" dirty="0">
                <a:sym typeface="Helvetica Light"/>
              </a:rPr>
              <a:t>(Апрельская конференция) в </a:t>
            </a:r>
            <a:r>
              <a:rPr lang="en-US" dirty="0" err="1">
                <a:sym typeface="Helvetica Light"/>
              </a:rPr>
              <a:t>SmartEvent</a:t>
            </a:r>
            <a:endParaRPr lang="ru-RU" dirty="0"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2F8EE-B2A4-4398-9AC6-97D72FD5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0026" b="5500"/>
          <a:stretch/>
        </p:blipFill>
        <p:spPr>
          <a:xfrm>
            <a:off x="-1" y="-221616"/>
            <a:ext cx="9224783" cy="3577900"/>
          </a:xfrm>
          <a:prstGeom prst="rect">
            <a:avLst/>
          </a:prstGeom>
        </p:spPr>
      </p:pic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E262322B-6FD6-4444-971E-B44308782024}"/>
              </a:ext>
            </a:extLst>
          </p:cNvPr>
          <p:cNvSpPr/>
          <p:nvPr/>
        </p:nvSpPr>
        <p:spPr>
          <a:xfrm>
            <a:off x="-47626" y="2173636"/>
            <a:ext cx="1114426" cy="1986194"/>
          </a:xfrm>
          <a:prstGeom prst="curvedRightArrow">
            <a:avLst/>
          </a:prstGeom>
          <a:solidFill>
            <a:srgbClr val="1D1C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6E4C5C-7316-412A-ABAE-8568ECBD518E}"/>
              </a:ext>
            </a:extLst>
          </p:cNvPr>
          <p:cNvSpPr/>
          <p:nvPr/>
        </p:nvSpPr>
        <p:spPr>
          <a:xfrm>
            <a:off x="1408006" y="4135036"/>
            <a:ext cx="1670474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000" dirty="0">
                <a:solidFill>
                  <a:srgbClr val="1A1A18"/>
                </a:solidFill>
              </a:rPr>
              <a:t>Общая информация </a:t>
            </a:r>
            <a:br>
              <a:rPr lang="ru-RU" sz="1000" dirty="0">
                <a:solidFill>
                  <a:srgbClr val="1A1A18"/>
                </a:solidFill>
              </a:rPr>
            </a:br>
            <a:r>
              <a:rPr lang="ru-RU" sz="1000" dirty="0">
                <a:solidFill>
                  <a:srgbClr val="1A1A18"/>
                </a:solidFill>
              </a:rPr>
              <a:t>о конференции</a:t>
            </a:r>
          </a:p>
          <a:p>
            <a:r>
              <a:rPr lang="ru-RU" sz="1000" dirty="0">
                <a:solidFill>
                  <a:srgbClr val="1A1A18"/>
                </a:solidFill>
              </a:rPr>
              <a:t>Подача заявок на участие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B08000-240C-4053-A5E8-F2409F290B39}"/>
              </a:ext>
            </a:extLst>
          </p:cNvPr>
          <p:cNvSpPr/>
          <p:nvPr/>
        </p:nvSpPr>
        <p:spPr>
          <a:xfrm>
            <a:off x="1408004" y="3356284"/>
            <a:ext cx="7682655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1A1A18"/>
                </a:solidFill>
              </a:rPr>
              <a:t>Ясинская конференция в системах НИУ ВШЭ. «Изнанка» организационных процессов: </a:t>
            </a:r>
            <a:endParaRPr lang="ru-RU" sz="1050" b="1" dirty="0">
              <a:solidFill>
                <a:srgbClr val="1A1A18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FD73AE-FDB5-4A42-A901-E7361B2748EC}"/>
              </a:ext>
            </a:extLst>
          </p:cNvPr>
          <p:cNvSpPr/>
          <p:nvPr/>
        </p:nvSpPr>
        <p:spPr>
          <a:xfrm>
            <a:off x="1408006" y="3900721"/>
            <a:ext cx="195812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>
                <a:solidFill>
                  <a:srgbClr val="1A1A18"/>
                </a:solidFill>
              </a:rPr>
              <a:t>Портал НИУ ВШЭ</a:t>
            </a:r>
            <a:r>
              <a:rPr lang="en-US" sz="1200" b="1" dirty="0">
                <a:solidFill>
                  <a:srgbClr val="1A1A18"/>
                </a:solidFill>
              </a:rPr>
              <a:t> (</a:t>
            </a:r>
            <a:r>
              <a:rPr lang="ru-RU" sz="1200" b="1" dirty="0">
                <a:solidFill>
                  <a:srgbClr val="1A1A18"/>
                </a:solidFill>
              </a:rPr>
              <a:t>фронт):</a:t>
            </a:r>
            <a:endParaRPr lang="ru-RU" sz="1000" b="1" dirty="0">
              <a:solidFill>
                <a:srgbClr val="1A1A18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DF2354-F982-4FE3-BD6E-BDCB7B9C342E}"/>
              </a:ext>
            </a:extLst>
          </p:cNvPr>
          <p:cNvSpPr/>
          <p:nvPr/>
        </p:nvSpPr>
        <p:spPr>
          <a:xfrm>
            <a:off x="6728987" y="4137777"/>
            <a:ext cx="254698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000" dirty="0">
                <a:solidFill>
                  <a:srgbClr val="1A1A18"/>
                </a:solidFill>
              </a:rPr>
              <a:t>Управление мероприятием и секциями</a:t>
            </a:r>
            <a:br>
              <a:rPr lang="ru-RU" sz="1000" dirty="0">
                <a:solidFill>
                  <a:srgbClr val="1A1A18"/>
                </a:solidFill>
              </a:rPr>
            </a:br>
            <a:r>
              <a:rPr lang="ru-RU" sz="1000" dirty="0">
                <a:solidFill>
                  <a:srgbClr val="1A1A18"/>
                </a:solidFill>
              </a:rPr>
              <a:t>Управление рассылками</a:t>
            </a:r>
          </a:p>
          <a:p>
            <a:r>
              <a:rPr lang="ru-RU" sz="1000" dirty="0">
                <a:solidFill>
                  <a:srgbClr val="1A1A18"/>
                </a:solidFill>
              </a:rPr>
              <a:t>Управление помещениями и оборудованием</a:t>
            </a:r>
          </a:p>
          <a:p>
            <a:r>
              <a:rPr lang="ru-RU" sz="1000" dirty="0">
                <a:solidFill>
                  <a:srgbClr val="1A1A18"/>
                </a:solidFill>
              </a:rPr>
              <a:t>Управление доступом на территорию</a:t>
            </a:r>
            <a:br>
              <a:rPr lang="ru-RU" sz="1000" dirty="0">
                <a:solidFill>
                  <a:srgbClr val="1A1A18"/>
                </a:solidFill>
              </a:rPr>
            </a:br>
            <a:r>
              <a:rPr lang="ru-RU" sz="1000" dirty="0">
                <a:solidFill>
                  <a:srgbClr val="1A1A18"/>
                </a:solidFill>
              </a:rPr>
              <a:t>Управление участниками и докладами</a:t>
            </a:r>
            <a:br>
              <a:rPr lang="ru-RU" sz="1000" dirty="0">
                <a:solidFill>
                  <a:srgbClr val="1A1A18"/>
                </a:solidFill>
              </a:rPr>
            </a:br>
            <a:r>
              <a:rPr lang="ru-RU" sz="1000" dirty="0">
                <a:solidFill>
                  <a:srgbClr val="1A1A18"/>
                </a:solidFill>
              </a:rPr>
              <a:t>Сбор статистики и формирование отчетности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C9AB5D-BA82-48A4-81C4-4669693F2953}"/>
              </a:ext>
            </a:extLst>
          </p:cNvPr>
          <p:cNvSpPr/>
          <p:nvPr/>
        </p:nvSpPr>
        <p:spPr>
          <a:xfrm>
            <a:off x="6728987" y="3900721"/>
            <a:ext cx="2415013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200" b="1" dirty="0" err="1">
                <a:solidFill>
                  <a:srgbClr val="1A1A18"/>
                </a:solidFill>
              </a:rPr>
              <a:t>SmartEvent</a:t>
            </a:r>
            <a:r>
              <a:rPr lang="ru-RU" sz="1200" b="1" dirty="0">
                <a:solidFill>
                  <a:srgbClr val="1A1A18"/>
                </a:solidFill>
              </a:rPr>
              <a:t> </a:t>
            </a:r>
            <a:r>
              <a:rPr lang="ru-RU" sz="1000" b="1" dirty="0">
                <a:solidFill>
                  <a:srgbClr val="1A1A18"/>
                </a:solidFill>
              </a:rPr>
              <a:t>с учетом интеграций*</a:t>
            </a:r>
            <a:r>
              <a:rPr lang="ru-RU" sz="1200" b="1" dirty="0">
                <a:solidFill>
                  <a:srgbClr val="1A1A18"/>
                </a:solidFill>
              </a:rPr>
              <a:t>:</a:t>
            </a:r>
            <a:r>
              <a:rPr lang="en-US" sz="1200" b="1" dirty="0">
                <a:solidFill>
                  <a:srgbClr val="1A1A18"/>
                </a:solidFill>
              </a:rPr>
              <a:t> </a:t>
            </a:r>
            <a:endParaRPr lang="ru-RU" sz="1200" b="1" dirty="0">
              <a:solidFill>
                <a:srgbClr val="1A1A18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A5FAA5-4991-41E5-B86E-48E912E2C053}"/>
              </a:ext>
            </a:extLst>
          </p:cNvPr>
          <p:cNvSpPr/>
          <p:nvPr/>
        </p:nvSpPr>
        <p:spPr>
          <a:xfrm>
            <a:off x="-2" y="4946502"/>
            <a:ext cx="283654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>
                <a:solidFill>
                  <a:srgbClr val="1A1A18"/>
                </a:solidFill>
              </a:rPr>
              <a:t>*7</a:t>
            </a:r>
            <a:r>
              <a:rPr lang="ru-RU" sz="900" dirty="0">
                <a:solidFill>
                  <a:srgbClr val="1A1A18"/>
                </a:solidFill>
              </a:rPr>
              <a:t> интегрированных систем</a:t>
            </a:r>
            <a:endParaRPr lang="ru-RU" sz="1100" dirty="0">
              <a:solidFill>
                <a:srgbClr val="1A1A18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0981835-598B-4637-8688-C48D90EDD41A}"/>
              </a:ext>
            </a:extLst>
          </p:cNvPr>
          <p:cNvSpPr/>
          <p:nvPr/>
        </p:nvSpPr>
        <p:spPr>
          <a:xfrm>
            <a:off x="4968766" y="4305730"/>
            <a:ext cx="170903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000" dirty="0">
                <a:solidFill>
                  <a:srgbClr val="1A1A18"/>
                </a:solidFill>
              </a:rPr>
              <a:t>Вход в личный кабинет</a:t>
            </a:r>
          </a:p>
          <a:p>
            <a:r>
              <a:rPr lang="ru-RU" sz="1000" dirty="0">
                <a:solidFill>
                  <a:srgbClr val="1A1A18"/>
                </a:solidFill>
              </a:rPr>
              <a:t>Коды доступа к персональным онлайн-мероприятиям</a:t>
            </a:r>
          </a:p>
          <a:p>
            <a:r>
              <a:rPr lang="ru-RU" sz="1000" dirty="0">
                <a:solidFill>
                  <a:srgbClr val="1A1A18"/>
                </a:solidFill>
              </a:rPr>
              <a:t>Динамически обновляемая программа Конференции </a:t>
            </a:r>
          </a:p>
          <a:p>
            <a:endParaRPr lang="ru-RU" sz="1000" dirty="0">
              <a:solidFill>
                <a:srgbClr val="1A1A18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293B6F5-2169-4754-AF97-EC0A14A2A631}"/>
              </a:ext>
            </a:extLst>
          </p:cNvPr>
          <p:cNvSpPr/>
          <p:nvPr/>
        </p:nvSpPr>
        <p:spPr>
          <a:xfrm>
            <a:off x="4968767" y="3900721"/>
            <a:ext cx="17602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>
                <a:solidFill>
                  <a:srgbClr val="1C1C1A"/>
                </a:solidFill>
              </a:rPr>
              <a:t>Мобильное приложение</a:t>
            </a:r>
            <a:br>
              <a:rPr lang="ru-RU" sz="1200" b="1" dirty="0">
                <a:solidFill>
                  <a:srgbClr val="1C1C1A"/>
                </a:solidFill>
              </a:rPr>
            </a:br>
            <a:r>
              <a:rPr lang="ru-RU" sz="1200" b="1" dirty="0">
                <a:solidFill>
                  <a:srgbClr val="1C1C1A"/>
                </a:solidFill>
              </a:rPr>
              <a:t>Ясинской конференции: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B1E3C07-6DB8-4056-BF54-995BB0765803}"/>
              </a:ext>
            </a:extLst>
          </p:cNvPr>
          <p:cNvSpPr/>
          <p:nvPr/>
        </p:nvSpPr>
        <p:spPr>
          <a:xfrm>
            <a:off x="3246118" y="4135036"/>
            <a:ext cx="2005753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000" dirty="0">
                <a:solidFill>
                  <a:srgbClr val="1A1A18"/>
                </a:solidFill>
              </a:rPr>
              <a:t>Личный кабинет участника</a:t>
            </a:r>
          </a:p>
          <a:p>
            <a:r>
              <a:rPr lang="ru-RU" sz="1000" dirty="0">
                <a:solidFill>
                  <a:srgbClr val="1A1A18"/>
                </a:solidFill>
              </a:rPr>
              <a:t>Личный кабинет эксперта</a:t>
            </a:r>
          </a:p>
          <a:p>
            <a:r>
              <a:rPr lang="ru-RU" sz="1000" dirty="0">
                <a:solidFill>
                  <a:srgbClr val="1A1A18"/>
                </a:solidFill>
              </a:rPr>
              <a:t>Личный кабинет руководителя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1178D9-1950-469C-88A2-72A457DD7537}"/>
              </a:ext>
            </a:extLst>
          </p:cNvPr>
          <p:cNvSpPr/>
          <p:nvPr/>
        </p:nvSpPr>
        <p:spPr>
          <a:xfrm>
            <a:off x="3246119" y="3900721"/>
            <a:ext cx="195812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200" b="1" dirty="0">
                <a:solidFill>
                  <a:srgbClr val="1A1A18"/>
                </a:solidFill>
              </a:rPr>
              <a:t>Личный кабинет:</a:t>
            </a:r>
            <a:endParaRPr lang="ru-RU" sz="1000" b="1" dirty="0">
              <a:solidFill>
                <a:srgbClr val="1A1A18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E107C38-FB31-4BB7-BDB4-A869F89AEFE1}"/>
              </a:ext>
            </a:extLst>
          </p:cNvPr>
          <p:cNvCxnSpPr/>
          <p:nvPr/>
        </p:nvCxnSpPr>
        <p:spPr>
          <a:xfrm>
            <a:off x="1408005" y="3877861"/>
            <a:ext cx="519091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4665C88-293B-40F5-BA65-A89415C16FA5}"/>
              </a:ext>
            </a:extLst>
          </p:cNvPr>
          <p:cNvCxnSpPr>
            <a:cxnSpLocks/>
          </p:cNvCxnSpPr>
          <p:nvPr/>
        </p:nvCxnSpPr>
        <p:spPr>
          <a:xfrm>
            <a:off x="6728987" y="3877861"/>
            <a:ext cx="229309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C2FF69-408E-46A4-8D96-5D2C447A4C91}"/>
              </a:ext>
            </a:extLst>
          </p:cNvPr>
          <p:cNvSpPr/>
          <p:nvPr/>
        </p:nvSpPr>
        <p:spPr>
          <a:xfrm>
            <a:off x="3614169" y="3597212"/>
            <a:ext cx="99822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1A1A18"/>
                </a:solidFill>
              </a:rPr>
              <a:t>ФРОНТ</a:t>
            </a:r>
            <a:endParaRPr lang="ru-RU" sz="1000" b="1" dirty="0">
              <a:solidFill>
                <a:srgbClr val="1A1A18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49A778B-67ED-4966-94C9-FA8C535ADAAB}"/>
              </a:ext>
            </a:extLst>
          </p:cNvPr>
          <p:cNvSpPr/>
          <p:nvPr/>
        </p:nvSpPr>
        <p:spPr>
          <a:xfrm>
            <a:off x="7517069" y="3597212"/>
            <a:ext cx="998221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1A1A18"/>
                </a:solidFill>
              </a:rPr>
              <a:t>БЭК</a:t>
            </a:r>
            <a:endParaRPr lang="ru-RU" sz="1000" b="1" dirty="0">
              <a:solidFill>
                <a:srgbClr val="1A1A18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7D1C2B-FB63-43C0-BA57-E86C62076CFC}"/>
              </a:ext>
            </a:extLst>
          </p:cNvPr>
          <p:cNvSpPr/>
          <p:nvPr/>
        </p:nvSpPr>
        <p:spPr>
          <a:xfrm>
            <a:off x="6846231" y="1148118"/>
            <a:ext cx="1018692" cy="47705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FFEFC"/>
                </a:solidFill>
                <a:latin typeface="+mj-lt"/>
              </a:rPr>
              <a:t>2000+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участников</a:t>
            </a:r>
            <a:endParaRPr lang="ru-RU" sz="800" b="1" dirty="0">
              <a:solidFill>
                <a:srgbClr val="FFFEFC"/>
              </a:solidFill>
              <a:latin typeface="+mj-lt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F7B7041-C114-4203-BFEB-5E53D6E49D30}"/>
              </a:ext>
            </a:extLst>
          </p:cNvPr>
          <p:cNvSpPr/>
          <p:nvPr/>
        </p:nvSpPr>
        <p:spPr>
          <a:xfrm>
            <a:off x="6846231" y="2506964"/>
            <a:ext cx="1018692" cy="80021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FFEFC"/>
                </a:solidFill>
                <a:latin typeface="+mj-lt"/>
              </a:rPr>
              <a:t>700+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докладов секционных заседаний</a:t>
            </a:r>
            <a:endParaRPr lang="ru-RU" sz="800" b="1" dirty="0">
              <a:solidFill>
                <a:srgbClr val="FFFEFC"/>
              </a:solidFill>
              <a:latin typeface="+mj-lt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D42D334-37E5-41F9-BE6A-F9A3C45D470A}"/>
              </a:ext>
            </a:extLst>
          </p:cNvPr>
          <p:cNvSpPr/>
          <p:nvPr/>
        </p:nvSpPr>
        <p:spPr>
          <a:xfrm>
            <a:off x="8035506" y="1148118"/>
            <a:ext cx="1018692" cy="638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FFEFC"/>
                </a:solidFill>
                <a:latin typeface="+mj-lt"/>
              </a:rPr>
              <a:t>200+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иностранных участников</a:t>
            </a:r>
            <a:endParaRPr lang="ru-RU" sz="800" b="1" dirty="0">
              <a:solidFill>
                <a:srgbClr val="FFFEFC"/>
              </a:solidFill>
              <a:latin typeface="+mj-lt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2F141C3-5542-4054-A472-376487A8A463}"/>
              </a:ext>
            </a:extLst>
          </p:cNvPr>
          <p:cNvSpPr/>
          <p:nvPr/>
        </p:nvSpPr>
        <p:spPr>
          <a:xfrm>
            <a:off x="8035506" y="2506964"/>
            <a:ext cx="1018692" cy="638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FFEFC"/>
                </a:solidFill>
                <a:latin typeface="+mj-lt"/>
              </a:rPr>
              <a:t>25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тематических направлений</a:t>
            </a:r>
            <a:endParaRPr lang="ru-RU" sz="800" b="1" dirty="0">
              <a:solidFill>
                <a:srgbClr val="FFFEFC"/>
              </a:solidFill>
              <a:latin typeface="+mj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D69295D-5B05-4702-9278-F884183A4932}"/>
              </a:ext>
            </a:extLst>
          </p:cNvPr>
          <p:cNvSpPr/>
          <p:nvPr/>
        </p:nvSpPr>
        <p:spPr>
          <a:xfrm>
            <a:off x="6846231" y="1825730"/>
            <a:ext cx="1018692" cy="638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FFEFC"/>
                </a:solidFill>
                <a:latin typeface="+mj-lt"/>
              </a:rPr>
              <a:t>50+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российских регионов</a:t>
            </a:r>
            <a:endParaRPr lang="ru-RU" sz="800" b="1" dirty="0">
              <a:solidFill>
                <a:srgbClr val="FFFEFC"/>
              </a:solidFill>
              <a:latin typeface="+mj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CD034E5-2AE6-4F16-AC16-E7114EB8DAB7}"/>
              </a:ext>
            </a:extLst>
          </p:cNvPr>
          <p:cNvSpPr/>
          <p:nvPr/>
        </p:nvSpPr>
        <p:spPr>
          <a:xfrm>
            <a:off x="8035505" y="1825730"/>
            <a:ext cx="1189275" cy="638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rgbClr val="FFFEFC"/>
                </a:solidFill>
                <a:latin typeface="+mj-lt"/>
              </a:rPr>
              <a:t>55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стран </a:t>
            </a:r>
            <a:br>
              <a:rPr lang="ru-RU" sz="1050" b="1" dirty="0">
                <a:solidFill>
                  <a:srgbClr val="FFFEFC"/>
                </a:solidFill>
                <a:latin typeface="+mj-lt"/>
              </a:rPr>
            </a:br>
            <a:r>
              <a:rPr lang="ru-RU" sz="1050" b="1" dirty="0">
                <a:solidFill>
                  <a:srgbClr val="FFFEFC"/>
                </a:solidFill>
                <a:latin typeface="+mj-lt"/>
              </a:rPr>
              <a:t>участниц</a:t>
            </a:r>
            <a:endParaRPr lang="ru-RU" sz="800" b="1" dirty="0">
              <a:solidFill>
                <a:srgbClr val="FFFEF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1076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www.text"/>
          <p:cNvSpPr txBox="1"/>
          <p:nvPr/>
        </p:nvSpPr>
        <p:spPr>
          <a:xfrm>
            <a:off x="4328973" y="4272939"/>
            <a:ext cx="613195" cy="19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defTabSz="241102" hangingPunct="0"/>
            <a:r>
              <a:rPr sz="900" kern="0" dirty="0">
                <a:latin typeface="Arial Narrow"/>
              </a:rPr>
              <a:t>www.</a:t>
            </a:r>
            <a:r>
              <a:rPr lang="en-US" sz="900" kern="0" dirty="0">
                <a:latin typeface="Arial Narrow"/>
              </a:rPr>
              <a:t>hse.ru</a:t>
            </a:r>
            <a:endParaRPr sz="900" kern="0" dirty="0">
              <a:latin typeface="Arial Narrow"/>
            </a:endParaRPr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779" y="1845024"/>
            <a:ext cx="1198444" cy="11587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762253-4AC7-4AFB-90B6-4E00E7F44D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927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вал 58">
            <a:extLst>
              <a:ext uri="{FF2B5EF4-FFF2-40B4-BE49-F238E27FC236}">
                <a16:creationId xmlns:a16="http://schemas.microsoft.com/office/drawing/2014/main" id="{48CF1502-D6D4-482E-B940-94B926E8E05D}"/>
              </a:ext>
            </a:extLst>
          </p:cNvPr>
          <p:cNvSpPr/>
          <p:nvPr/>
        </p:nvSpPr>
        <p:spPr>
          <a:xfrm>
            <a:off x="904899" y="1976420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3E94F1D6-A7A7-4E9B-80D8-451DD4B83D6D}"/>
              </a:ext>
            </a:extLst>
          </p:cNvPr>
          <p:cNvSpPr/>
          <p:nvPr/>
        </p:nvSpPr>
        <p:spPr>
          <a:xfrm>
            <a:off x="904899" y="2574008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ECACF1EB-C013-49FC-875D-68E236E9B658}"/>
              </a:ext>
            </a:extLst>
          </p:cNvPr>
          <p:cNvSpPr/>
          <p:nvPr/>
        </p:nvSpPr>
        <p:spPr>
          <a:xfrm>
            <a:off x="904899" y="3149577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5F07C6A-265D-4B79-9B8C-C5B086D691F9}"/>
              </a:ext>
            </a:extLst>
          </p:cNvPr>
          <p:cNvSpPr/>
          <p:nvPr/>
        </p:nvSpPr>
        <p:spPr>
          <a:xfrm>
            <a:off x="2714649" y="3149577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4FADE8E-41CE-4BD2-B24E-26A91C4E1390}"/>
              </a:ext>
            </a:extLst>
          </p:cNvPr>
          <p:cNvSpPr/>
          <p:nvPr/>
        </p:nvSpPr>
        <p:spPr>
          <a:xfrm>
            <a:off x="1028700" y="3149575"/>
            <a:ext cx="1826835" cy="258645"/>
          </a:xfrm>
          <a:prstGeom prst="rect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ED11E3C-DF32-429B-B774-B8D432069378}"/>
              </a:ext>
            </a:extLst>
          </p:cNvPr>
          <p:cNvSpPr/>
          <p:nvPr/>
        </p:nvSpPr>
        <p:spPr>
          <a:xfrm>
            <a:off x="1048794" y="3161229"/>
            <a:ext cx="1815055" cy="236236"/>
          </a:xfrm>
          <a:prstGeom prst="rect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1508CE-900C-47FD-B599-C658FBAFBD79}"/>
              </a:ext>
            </a:extLst>
          </p:cNvPr>
          <p:cNvSpPr/>
          <p:nvPr/>
        </p:nvSpPr>
        <p:spPr>
          <a:xfrm>
            <a:off x="1028700" y="3812817"/>
            <a:ext cx="3116208" cy="258645"/>
          </a:xfrm>
          <a:prstGeom prst="rect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57C363F-5608-4E10-A34D-324231EEFCDC}"/>
              </a:ext>
            </a:extLst>
          </p:cNvPr>
          <p:cNvSpPr/>
          <p:nvPr/>
        </p:nvSpPr>
        <p:spPr>
          <a:xfrm>
            <a:off x="904900" y="1332832"/>
            <a:ext cx="252223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779880C-1A7E-41AD-9D09-70BF12505A97}"/>
              </a:ext>
            </a:extLst>
          </p:cNvPr>
          <p:cNvSpPr/>
          <p:nvPr/>
        </p:nvSpPr>
        <p:spPr>
          <a:xfrm>
            <a:off x="934046" y="1344484"/>
            <a:ext cx="229497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07741-F916-4E6B-97FA-2A98B553E224}"/>
              </a:ext>
            </a:extLst>
          </p:cNvPr>
          <p:cNvSpPr txBox="1"/>
          <p:nvPr/>
        </p:nvSpPr>
        <p:spPr>
          <a:xfrm>
            <a:off x="1382070" y="1289718"/>
            <a:ext cx="407640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  <a:t>Предпосылки и разработка </a:t>
            </a:r>
            <a:r>
              <a:rPr lang="en-US" dirty="0" err="1">
                <a:solidFill>
                  <a:srgbClr val="000000"/>
                </a:solidFill>
                <a:latin typeface="+mj-lt"/>
                <a:sym typeface="Helvetica Light"/>
              </a:rPr>
              <a:t>SmartEvent</a:t>
            </a:r>
            <a:endParaRPr lang="ru-RU" dirty="0">
              <a:solidFill>
                <a:srgbClr val="000000"/>
              </a:solidFill>
              <a:latin typeface="+mj-lt"/>
              <a:sym typeface="Helvetica Ligh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F14386-5AAC-4D97-8502-DDC6E47F1B7A}"/>
              </a:ext>
            </a:extLst>
          </p:cNvPr>
          <p:cNvSpPr txBox="1"/>
          <p:nvPr/>
        </p:nvSpPr>
        <p:spPr>
          <a:xfrm>
            <a:off x="2412135" y="2523475"/>
            <a:ext cx="5037976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en-US" dirty="0" err="1">
                <a:solidFill>
                  <a:srgbClr val="000000"/>
                </a:solidFill>
                <a:latin typeface="+mj-lt"/>
                <a:sym typeface="Helvetica Light"/>
              </a:rPr>
              <a:t>SmartEvent</a:t>
            </a:r>
            <a:r>
              <a:rPr lang="en-US" dirty="0">
                <a:solidFill>
                  <a:srgbClr val="000000"/>
                </a:solidFill>
                <a:latin typeface="+mj-lt"/>
                <a:sym typeface="Helvetica Light"/>
              </a:rPr>
              <a:t> </a:t>
            </a:r>
            <a: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  <a:t>в цифрах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0B7329-6630-4EC1-B7AD-033F41D94E53}"/>
              </a:ext>
            </a:extLst>
          </p:cNvPr>
          <p:cNvSpPr txBox="1"/>
          <p:nvPr/>
        </p:nvSpPr>
        <p:spPr>
          <a:xfrm>
            <a:off x="3149138" y="3072916"/>
            <a:ext cx="4032445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  <a:t>Интерфейс</a:t>
            </a:r>
          </a:p>
        </p:txBody>
      </p:sp>
      <p:sp>
        <p:nvSpPr>
          <p:cNvPr id="39" name="Номер слайда 38">
            <a:extLst>
              <a:ext uri="{FF2B5EF4-FFF2-40B4-BE49-F238E27FC236}">
                <a16:creationId xmlns:a16="http://schemas.microsoft.com/office/drawing/2014/main" id="{FC9568B7-DEC2-4EF7-BC22-6E9C204AE2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75930" y="4878958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158EF6-C0C0-4386-869E-552C8D0B630F}"/>
              </a:ext>
            </a:extLst>
          </p:cNvPr>
          <p:cNvSpPr txBox="1"/>
          <p:nvPr/>
        </p:nvSpPr>
        <p:spPr>
          <a:xfrm>
            <a:off x="1836058" y="1904627"/>
            <a:ext cx="4076409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  <a:t>Возможности решения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3F8F828-224D-4EF6-AC96-820EE0660031}"/>
              </a:ext>
            </a:extLst>
          </p:cNvPr>
          <p:cNvSpPr/>
          <p:nvPr/>
        </p:nvSpPr>
        <p:spPr>
          <a:xfrm>
            <a:off x="934787" y="3161229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B760B7A-9C84-4CE5-BC45-B90732659D8A}"/>
              </a:ext>
            </a:extLst>
          </p:cNvPr>
          <p:cNvSpPr/>
          <p:nvPr/>
        </p:nvSpPr>
        <p:spPr>
          <a:xfrm>
            <a:off x="899378" y="3812817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747422D9-2C1F-4BCB-91F5-9D126FD1D996}"/>
              </a:ext>
            </a:extLst>
          </p:cNvPr>
          <p:cNvSpPr/>
          <p:nvPr/>
        </p:nvSpPr>
        <p:spPr>
          <a:xfrm>
            <a:off x="934787" y="3818862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F78756-6121-40DF-B711-4C2E29E6A220}"/>
              </a:ext>
            </a:extLst>
          </p:cNvPr>
          <p:cNvSpPr txBox="1"/>
          <p:nvPr/>
        </p:nvSpPr>
        <p:spPr>
          <a:xfrm>
            <a:off x="4450586" y="3627127"/>
            <a:ext cx="5289468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  <a:t>Ясинская международная научная конференция </a:t>
            </a:r>
            <a:b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</a:br>
            <a:r>
              <a:rPr lang="ru-RU" dirty="0">
                <a:solidFill>
                  <a:srgbClr val="000000"/>
                </a:solidFill>
                <a:latin typeface="+mj-lt"/>
                <a:sym typeface="Helvetica Light"/>
              </a:rPr>
              <a:t>(Апрельская конференция) в </a:t>
            </a:r>
            <a:r>
              <a:rPr lang="en-US" dirty="0" err="1">
                <a:solidFill>
                  <a:srgbClr val="000000"/>
                </a:solidFill>
                <a:latin typeface="+mj-lt"/>
                <a:sym typeface="Helvetica Light"/>
              </a:rPr>
              <a:t>SmartEvent</a:t>
            </a:r>
            <a:endParaRPr lang="ru-RU" dirty="0">
              <a:solidFill>
                <a:srgbClr val="000000"/>
              </a:solidFill>
              <a:latin typeface="+mj-lt"/>
              <a:sym typeface="Helvetica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2EED73-F9CF-4183-A84F-FF9677D4E11B}"/>
              </a:ext>
            </a:extLst>
          </p:cNvPr>
          <p:cNvSpPr txBox="1"/>
          <p:nvPr/>
        </p:nvSpPr>
        <p:spPr>
          <a:xfrm>
            <a:off x="1788421" y="123745"/>
            <a:ext cx="5567157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/>
          <a:p>
            <a:pPr algn="ctr" defTabSz="821531" hangingPunct="0"/>
            <a:r>
              <a:rPr lang="ru-RU" sz="1600" dirty="0">
                <a:solidFill>
                  <a:srgbClr val="33415C"/>
                </a:solidFill>
                <a:sym typeface="Helvetica Light"/>
              </a:rPr>
              <a:t>Содержание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FC3449F5-582E-4BA0-BB52-7AA245702ECE}"/>
              </a:ext>
            </a:extLst>
          </p:cNvPr>
          <p:cNvSpPr/>
          <p:nvPr/>
        </p:nvSpPr>
        <p:spPr>
          <a:xfrm>
            <a:off x="1382069" y="1976419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706DD7A-897A-4C0E-9CB0-927C8859AE1B}"/>
              </a:ext>
            </a:extLst>
          </p:cNvPr>
          <p:cNvSpPr/>
          <p:nvPr/>
        </p:nvSpPr>
        <p:spPr>
          <a:xfrm>
            <a:off x="1411959" y="1988072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7C7E5DF-A863-4F53-99E5-6C07755BA5C9}"/>
              </a:ext>
            </a:extLst>
          </p:cNvPr>
          <p:cNvSpPr/>
          <p:nvPr/>
        </p:nvSpPr>
        <p:spPr>
          <a:xfrm>
            <a:off x="1978048" y="2574008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>
            <a:outerShdw blurRad="50800" dist="50800" dir="5400000" algn="ctr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C53271A-D3EF-4150-A7B6-A9288C2C31A3}"/>
              </a:ext>
            </a:extLst>
          </p:cNvPr>
          <p:cNvSpPr/>
          <p:nvPr/>
        </p:nvSpPr>
        <p:spPr>
          <a:xfrm>
            <a:off x="2007937" y="2585660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DC7ED5E-59D7-4F8A-81BF-93BDE7A91C1E}"/>
              </a:ext>
            </a:extLst>
          </p:cNvPr>
          <p:cNvSpPr/>
          <p:nvPr/>
        </p:nvSpPr>
        <p:spPr>
          <a:xfrm>
            <a:off x="2744537" y="3161229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F087287-02CC-4045-9326-9ED581ACB3B4}"/>
              </a:ext>
            </a:extLst>
          </p:cNvPr>
          <p:cNvSpPr/>
          <p:nvPr/>
        </p:nvSpPr>
        <p:spPr>
          <a:xfrm>
            <a:off x="3997349" y="3812817"/>
            <a:ext cx="258644" cy="258645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1D0B1F1F-8EA5-43BC-8124-90EF4AA58C23}"/>
              </a:ext>
            </a:extLst>
          </p:cNvPr>
          <p:cNvSpPr/>
          <p:nvPr/>
        </p:nvSpPr>
        <p:spPr>
          <a:xfrm>
            <a:off x="4027237" y="3818862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E4CB6C7-6A31-4AB9-94A7-4FD1D28F9C00}"/>
              </a:ext>
            </a:extLst>
          </p:cNvPr>
          <p:cNvSpPr/>
          <p:nvPr/>
        </p:nvSpPr>
        <p:spPr>
          <a:xfrm>
            <a:off x="1048794" y="3818414"/>
            <a:ext cx="3096113" cy="236236"/>
          </a:xfrm>
          <a:prstGeom prst="rect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38487FB-C788-4C9A-B98D-2EAB7D8EC3C5}"/>
              </a:ext>
            </a:extLst>
          </p:cNvPr>
          <p:cNvSpPr/>
          <p:nvPr/>
        </p:nvSpPr>
        <p:spPr>
          <a:xfrm>
            <a:off x="1028700" y="2573559"/>
            <a:ext cx="1083857" cy="258645"/>
          </a:xfrm>
          <a:prstGeom prst="rect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77C4F38-5585-4B30-AA8A-91584C3C1200}"/>
              </a:ext>
            </a:extLst>
          </p:cNvPr>
          <p:cNvSpPr/>
          <p:nvPr/>
        </p:nvSpPr>
        <p:spPr>
          <a:xfrm>
            <a:off x="1048795" y="2585213"/>
            <a:ext cx="1076868" cy="236236"/>
          </a:xfrm>
          <a:prstGeom prst="rect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C8BB4178-B2FC-4C66-943D-4C71424F21B8}"/>
              </a:ext>
            </a:extLst>
          </p:cNvPr>
          <p:cNvSpPr/>
          <p:nvPr/>
        </p:nvSpPr>
        <p:spPr>
          <a:xfrm>
            <a:off x="934787" y="2585660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77B9732-1D30-417F-B61D-7E8DC5DEE006}"/>
              </a:ext>
            </a:extLst>
          </p:cNvPr>
          <p:cNvSpPr/>
          <p:nvPr/>
        </p:nvSpPr>
        <p:spPr>
          <a:xfrm>
            <a:off x="1028701" y="1975971"/>
            <a:ext cx="483082" cy="258645"/>
          </a:xfrm>
          <a:prstGeom prst="rect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05662A8-6F4D-4CAA-B6F6-0D0494473A09}"/>
              </a:ext>
            </a:extLst>
          </p:cNvPr>
          <p:cNvSpPr/>
          <p:nvPr/>
        </p:nvSpPr>
        <p:spPr>
          <a:xfrm>
            <a:off x="1048795" y="1987625"/>
            <a:ext cx="479967" cy="236236"/>
          </a:xfrm>
          <a:prstGeom prst="rect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C1BC8C8-C731-4EC8-8820-74E9F4A1A760}"/>
              </a:ext>
            </a:extLst>
          </p:cNvPr>
          <p:cNvSpPr/>
          <p:nvPr/>
        </p:nvSpPr>
        <p:spPr>
          <a:xfrm>
            <a:off x="934787" y="1988072"/>
            <a:ext cx="235340" cy="235340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5966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9EDAF9D1-CD9B-48DB-8181-D527D31D0F0F}"/>
              </a:ext>
            </a:extLst>
          </p:cNvPr>
          <p:cNvSpPr/>
          <p:nvPr/>
        </p:nvSpPr>
        <p:spPr>
          <a:xfrm>
            <a:off x="794815" y="719138"/>
            <a:ext cx="353586" cy="353586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2509277-CD57-4976-AD38-3DBC11018E18}"/>
              </a:ext>
            </a:extLst>
          </p:cNvPr>
          <p:cNvSpPr/>
          <p:nvPr/>
        </p:nvSpPr>
        <p:spPr>
          <a:xfrm>
            <a:off x="847788" y="719715"/>
            <a:ext cx="4319525" cy="353586"/>
          </a:xfrm>
          <a:prstGeom prst="roundRect">
            <a:avLst>
              <a:gd name="adj" fmla="val 47370"/>
            </a:avLst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420" y="108357"/>
            <a:ext cx="5567157" cy="385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Предпосылки и разработка </a:t>
            </a:r>
            <a:r>
              <a:rPr lang="en-US" dirty="0" err="1">
                <a:sym typeface="Helvetica Light"/>
              </a:rPr>
              <a:t>SmartEvent</a:t>
            </a:r>
            <a:endParaRPr lang="ru-RU" dirty="0">
              <a:sym typeface="Helvetica Light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B7E1D-4132-4E1E-86AC-4DA6AD3AAD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60190" y="4856416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48A9F26-8AB3-4E4D-B7B2-EE83121374D7}"/>
              </a:ext>
            </a:extLst>
          </p:cNvPr>
          <p:cNvSpPr/>
          <p:nvPr/>
        </p:nvSpPr>
        <p:spPr>
          <a:xfrm>
            <a:off x="847788" y="736018"/>
            <a:ext cx="321727" cy="321726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9485314-837C-48B0-BC71-2C279AFC72C7}"/>
              </a:ext>
            </a:extLst>
          </p:cNvPr>
          <p:cNvSpPr/>
          <p:nvPr/>
        </p:nvSpPr>
        <p:spPr>
          <a:xfrm>
            <a:off x="876299" y="735071"/>
            <a:ext cx="4562476" cy="321720"/>
          </a:xfrm>
          <a:prstGeom prst="roundRect">
            <a:avLst>
              <a:gd name="adj" fmla="val 47370"/>
            </a:avLst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Предпосылки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DD61C9-9FB3-4E23-AA4F-44DB9D4B7774}"/>
              </a:ext>
            </a:extLst>
          </p:cNvPr>
          <p:cNvSpPr/>
          <p:nvPr/>
        </p:nvSpPr>
        <p:spPr>
          <a:xfrm>
            <a:off x="795453" y="2623080"/>
            <a:ext cx="353586" cy="353586"/>
          </a:xfrm>
          <a:prstGeom prst="ellipse">
            <a:avLst/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8F663CA-1209-48FA-B20C-8739954EFB3A}"/>
              </a:ext>
            </a:extLst>
          </p:cNvPr>
          <p:cNvSpPr/>
          <p:nvPr/>
        </p:nvSpPr>
        <p:spPr>
          <a:xfrm>
            <a:off x="848426" y="2623657"/>
            <a:ext cx="4319525" cy="353586"/>
          </a:xfrm>
          <a:prstGeom prst="roundRect">
            <a:avLst>
              <a:gd name="adj" fmla="val 47370"/>
            </a:avLst>
          </a:prstGeom>
          <a:solidFill>
            <a:srgbClr val="DADB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E542C06-6CC2-42BD-B51A-A1AF5578C310}"/>
              </a:ext>
            </a:extLst>
          </p:cNvPr>
          <p:cNvSpPr/>
          <p:nvPr/>
        </p:nvSpPr>
        <p:spPr>
          <a:xfrm>
            <a:off x="848426" y="2639960"/>
            <a:ext cx="321727" cy="321726"/>
          </a:xfrm>
          <a:prstGeom prst="ellipse">
            <a:avLst/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0F6D638-5216-428A-BD44-79BAD9E71918}"/>
              </a:ext>
            </a:extLst>
          </p:cNvPr>
          <p:cNvSpPr/>
          <p:nvPr/>
        </p:nvSpPr>
        <p:spPr>
          <a:xfrm>
            <a:off x="876937" y="2639013"/>
            <a:ext cx="4562476" cy="321720"/>
          </a:xfrm>
          <a:prstGeom prst="roundRect">
            <a:avLst>
              <a:gd name="adj" fmla="val 47370"/>
            </a:avLst>
          </a:prstGeom>
          <a:solidFill>
            <a:srgbClr val="673ED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Light"/>
              </a:rPr>
              <a:t>Процесс разработки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8DB204-8384-4BD1-9AE4-762A07C2F32B}"/>
              </a:ext>
            </a:extLst>
          </p:cNvPr>
          <p:cNvSpPr txBox="1"/>
          <p:nvPr/>
        </p:nvSpPr>
        <p:spPr>
          <a:xfrm>
            <a:off x="927846" y="1202278"/>
            <a:ext cx="7764851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defTabSz="616148" hangingPunct="0"/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Отсутствие </a:t>
            </a:r>
            <a:r>
              <a:rPr lang="ru-RU" sz="900" b="1" dirty="0">
                <a:solidFill>
                  <a:srgbClr val="000000"/>
                </a:solidFill>
                <a:latin typeface="+mj-lt"/>
                <a:sym typeface="Helvetica Light"/>
              </a:rPr>
              <a:t>сквозного учета мероприятий </a:t>
            </a:r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университета, отсутствие автоматизированных процессов сбора статистики.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C0F9E83-42CF-4FF6-8DD5-60E62804B0FD}"/>
              </a:ext>
            </a:extLst>
          </p:cNvPr>
          <p:cNvCxnSpPr/>
          <p:nvPr/>
        </p:nvCxnSpPr>
        <p:spPr>
          <a:xfrm>
            <a:off x="872092" y="1212496"/>
            <a:ext cx="0" cy="120838"/>
          </a:xfrm>
          <a:prstGeom prst="line">
            <a:avLst/>
          </a:prstGeom>
          <a:noFill/>
          <a:ln w="25400" cap="flat">
            <a:solidFill>
              <a:srgbClr val="DADB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7CA7121-F354-4EFA-B890-A5346FF67524}"/>
              </a:ext>
            </a:extLst>
          </p:cNvPr>
          <p:cNvSpPr txBox="1"/>
          <p:nvPr/>
        </p:nvSpPr>
        <p:spPr>
          <a:xfrm>
            <a:off x="3108186" y="3036199"/>
            <a:ext cx="1291950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>
              <a:lnSpc>
                <a:spcPct val="150000"/>
              </a:lnSpc>
            </a:pPr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Команда НИУ ВШЭ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5558A0A-04E0-445E-85C2-A0D245E05505}"/>
              </a:ext>
            </a:extLst>
          </p:cNvPr>
          <p:cNvCxnSpPr>
            <a:cxnSpLocks/>
          </p:cNvCxnSpPr>
          <p:nvPr/>
        </p:nvCxnSpPr>
        <p:spPr>
          <a:xfrm>
            <a:off x="2686459" y="3292945"/>
            <a:ext cx="2135404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9796CC7-ED55-47E3-90B5-FC4F4189D1C7}"/>
              </a:ext>
            </a:extLst>
          </p:cNvPr>
          <p:cNvGrpSpPr/>
          <p:nvPr/>
        </p:nvGrpSpPr>
        <p:grpSpPr>
          <a:xfrm>
            <a:off x="3177273" y="3387774"/>
            <a:ext cx="471096" cy="272189"/>
            <a:chOff x="3073538" y="2240646"/>
            <a:chExt cx="2171659" cy="1254737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887A63A-D4B1-441B-BE48-DD07271D7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4F600906-21FA-4835-81C4-B0B8699A53BD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6022AC8-B4B1-47DF-8EF6-B7A40E2D108C}"/>
              </a:ext>
            </a:extLst>
          </p:cNvPr>
          <p:cNvGrpSpPr/>
          <p:nvPr/>
        </p:nvGrpSpPr>
        <p:grpSpPr>
          <a:xfrm>
            <a:off x="4079821" y="3387774"/>
            <a:ext cx="471096" cy="272189"/>
            <a:chOff x="3073538" y="2240646"/>
            <a:chExt cx="2171659" cy="1254737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06C5B80C-3124-4BDE-B055-3AB433CD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48B9D6C2-010A-4D13-8CCF-6A389A0B83C7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6406853-1DF2-4878-AB41-24E7B4CCA9CD}"/>
              </a:ext>
            </a:extLst>
          </p:cNvPr>
          <p:cNvGrpSpPr/>
          <p:nvPr/>
        </p:nvGrpSpPr>
        <p:grpSpPr>
          <a:xfrm>
            <a:off x="2941725" y="4136805"/>
            <a:ext cx="471096" cy="272189"/>
            <a:chOff x="3073538" y="2240646"/>
            <a:chExt cx="2171659" cy="125473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CB08A12D-123E-4E6A-A493-5B7EFFEC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09616F16-F312-437F-A35F-2C64FDDC3AE9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756D9AD-0D44-481D-A36B-32AA5DF553C3}"/>
              </a:ext>
            </a:extLst>
          </p:cNvPr>
          <p:cNvGrpSpPr/>
          <p:nvPr/>
        </p:nvGrpSpPr>
        <p:grpSpPr>
          <a:xfrm>
            <a:off x="3234248" y="4136805"/>
            <a:ext cx="471096" cy="272189"/>
            <a:chOff x="3073538" y="2240646"/>
            <a:chExt cx="2171659" cy="125473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FC296CC6-6EB0-4B8E-B67C-2AA0ADDB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C0020B07-9413-404F-AF2A-09C69B93CC9B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BC75DEFF-ACCF-4D26-85AC-E971B0E433C5}"/>
              </a:ext>
            </a:extLst>
          </p:cNvPr>
          <p:cNvGrpSpPr/>
          <p:nvPr/>
        </p:nvGrpSpPr>
        <p:grpSpPr>
          <a:xfrm>
            <a:off x="3526771" y="4129734"/>
            <a:ext cx="471096" cy="272189"/>
            <a:chOff x="3073538" y="2240646"/>
            <a:chExt cx="2171659" cy="125473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6CF31179-69E3-4287-90B0-0C354620F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50A5A189-7FF9-42BD-8CBB-CCBDED706D91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74716DC5-20DA-43E5-9E2C-75837B4AEEBD}"/>
              </a:ext>
            </a:extLst>
          </p:cNvPr>
          <p:cNvGrpSpPr/>
          <p:nvPr/>
        </p:nvGrpSpPr>
        <p:grpSpPr>
          <a:xfrm>
            <a:off x="3819294" y="4129734"/>
            <a:ext cx="471096" cy="272189"/>
            <a:chOff x="3073538" y="2240646"/>
            <a:chExt cx="2171659" cy="125473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63DC11D0-00F6-4033-9298-12EFE5E79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9A270AF8-7C7C-457A-AE3A-63B305E8ADDD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E77B16CA-42A0-45E2-93FC-835A7C2087F1}"/>
              </a:ext>
            </a:extLst>
          </p:cNvPr>
          <p:cNvGrpSpPr/>
          <p:nvPr/>
        </p:nvGrpSpPr>
        <p:grpSpPr>
          <a:xfrm>
            <a:off x="4111817" y="4129734"/>
            <a:ext cx="471096" cy="272189"/>
            <a:chOff x="3073538" y="2240646"/>
            <a:chExt cx="2171659" cy="125473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4F673201-1526-4845-B544-1CCF3BFE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EF4FD09-393E-4D70-A0AD-20B82216B6D4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B852E52-BBD5-4938-B265-8B8EF64F88C5}"/>
              </a:ext>
            </a:extLst>
          </p:cNvPr>
          <p:cNvGrpSpPr/>
          <p:nvPr/>
        </p:nvGrpSpPr>
        <p:grpSpPr>
          <a:xfrm>
            <a:off x="4404341" y="4129734"/>
            <a:ext cx="471096" cy="272189"/>
            <a:chOff x="3073538" y="2240646"/>
            <a:chExt cx="2171659" cy="125473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6CA7146D-3622-418E-AFE4-CC87C850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97692" l="10000" r="90000">
                          <a14:foregroundMark x1="59222" y1="15000" x2="55111" y2="8077"/>
                          <a14:foregroundMark x1="55111" y1="8077" x2="42000" y2="9423"/>
                          <a14:foregroundMark x1="42000" y1="9423" x2="38889" y2="18077"/>
                          <a14:foregroundMark x1="38889" y1="18077" x2="37778" y2="28269"/>
                          <a14:foregroundMark x1="37778" y1="28269" x2="41111" y2="46923"/>
                          <a14:foregroundMark x1="41111" y1="46923" x2="44889" y2="50769"/>
                          <a14:foregroundMark x1="45667" y1="51731" x2="51333" y2="54423"/>
                          <a14:foregroundMark x1="51333" y1="54423" x2="56444" y2="50192"/>
                          <a14:foregroundMark x1="56444" y1="50192" x2="60222" y2="43077"/>
                          <a14:foregroundMark x1="60222" y1="43077" x2="62333" y2="33654"/>
                          <a14:foregroundMark x1="62333" y1="33654" x2="62778" y2="23846"/>
                          <a14:foregroundMark x1="62778" y1="23846" x2="56889" y2="5962"/>
                          <a14:foregroundMark x1="56889" y1="5962" x2="45333" y2="2500"/>
                          <a14:foregroundMark x1="45333" y1="2500" x2="42889" y2="5192"/>
                          <a14:foregroundMark x1="43111" y1="90769" x2="48778" y2="92308"/>
                          <a14:foregroundMark x1="48778" y1="92308" x2="53333" y2="91538"/>
                          <a14:foregroundMark x1="44222" y1="96923" x2="49889" y2="97500"/>
                          <a14:foregroundMark x1="49889" y1="97500" x2="49889" y2="97692"/>
                          <a14:backgroundMark x1="42333" y1="31923" x2="42333" y2="31923"/>
                          <a14:backgroundMark x1="42556" y1="33077" x2="42333" y2="31538"/>
                          <a14:backgroundMark x1="42111" y1="30385" x2="42222" y2="31923"/>
                          <a14:backgroundMark x1="42000" y1="29808" x2="41889" y2="30962"/>
                          <a14:backgroundMark x1="41889" y1="29808" x2="41778" y2="29423"/>
                          <a14:backgroundMark x1="42556" y1="32500" x2="43111" y2="33462"/>
                          <a14:backgroundMark x1="42667" y1="34038" x2="43444" y2="34038"/>
                          <a14:backgroundMark x1="42556" y1="32692" x2="43333" y2="34231"/>
                          <a14:backgroundMark x1="42556" y1="31538" x2="43556" y2="32885"/>
                          <a14:backgroundMark x1="42111" y1="30192" x2="41444" y2="29615"/>
                          <a14:backgroundMark x1="42444" y1="32692" x2="43556" y2="34423"/>
                          <a14:backgroundMark x1="44222" y1="31346" x2="44222" y2="31346"/>
                          <a14:backgroundMark x1="42889" y1="24615" x2="46333" y2="34615"/>
                          <a14:backgroundMark x1="47111" y1="27692" x2="47111" y2="27692"/>
                          <a14:backgroundMark x1="45778" y1="25769" x2="54444" y2="34423"/>
                          <a14:backgroundMark x1="59444" y1="27692" x2="41444" y2="26731"/>
                          <a14:backgroundMark x1="49222" y1="28846" x2="40889" y2="30577"/>
                          <a14:backgroundMark x1="47889" y1="33269" x2="47889" y2="33269"/>
                          <a14:backgroundMark x1="44778" y1="35192" x2="44778" y2="35192"/>
                          <a14:backgroundMark x1="41667" y1="34038" x2="41667" y2="34038"/>
                          <a14:backgroundMark x1="43556" y1="35000" x2="43556" y2="35000"/>
                          <a14:backgroundMark x1="42444" y1="35385" x2="42444" y2="35385"/>
                          <a14:backgroundMark x1="43889" y1="35769" x2="43889" y2="35769"/>
                          <a14:backgroundMark x1="45222" y1="35000" x2="45222" y2="35000"/>
                          <a14:backgroundMark x1="46333" y1="35000" x2="46333" y2="35000"/>
                          <a14:backgroundMark x1="45778" y1="36731" x2="45778" y2="36731"/>
                          <a14:backgroundMark x1="46444" y1="35577" x2="46444" y2="35577"/>
                          <a14:backgroundMark x1="46556" y1="35577" x2="46556" y2="35577"/>
                          <a14:backgroundMark x1="43889" y1="35192" x2="43889" y2="35192"/>
                          <a14:backgroundMark x1="43333" y1="35000" x2="43333" y2="35000"/>
                          <a14:backgroundMark x1="43444" y1="35577" x2="43444" y2="35577"/>
                          <a14:backgroundMark x1="55333" y1="35577" x2="55333" y2="35577"/>
                          <a14:backgroundMark x1="74667" y1="55000" x2="75667" y2="57115"/>
                          <a14:backgroundMark x1="74444" y1="54423" x2="75667" y2="57308"/>
                          <a14:backgroundMark x1="43111" y1="40577" x2="44222" y2="44038"/>
                          <a14:backgroundMark x1="48000" y1="38654" x2="48111" y2="41538"/>
                          <a14:backgroundMark x1="43889" y1="33846" x2="43444" y2="37500"/>
                          <a14:backgroundMark x1="86000" y1="5769" x2="86000" y2="5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538" y="2240646"/>
              <a:ext cx="2171659" cy="1254737"/>
            </a:xfrm>
            <a:prstGeom prst="rect">
              <a:avLst/>
            </a:prstGeom>
          </p:spPr>
        </p:pic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EF82556A-E369-4153-9CDF-AE29E2B25334}"/>
                </a:ext>
              </a:extLst>
            </p:cNvPr>
            <p:cNvSpPr/>
            <p:nvPr/>
          </p:nvSpPr>
          <p:spPr>
            <a:xfrm>
              <a:off x="3882304" y="3129226"/>
              <a:ext cx="554125" cy="246698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AA9EF8-2B14-4617-95DD-6A0D94F5AAAF}"/>
              </a:ext>
            </a:extLst>
          </p:cNvPr>
          <p:cNvSpPr txBox="1"/>
          <p:nvPr/>
        </p:nvSpPr>
        <p:spPr>
          <a:xfrm>
            <a:off x="2686459" y="4000809"/>
            <a:ext cx="294868" cy="45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B00B84-9C3F-4367-942D-487F4F08BF7D}"/>
              </a:ext>
            </a:extLst>
          </p:cNvPr>
          <p:cNvSpPr txBox="1"/>
          <p:nvPr/>
        </p:nvSpPr>
        <p:spPr>
          <a:xfrm>
            <a:off x="2891389" y="3582163"/>
            <a:ext cx="1012987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Архитектор </a:t>
            </a:r>
            <a:br>
              <a:rPr kumimoji="0" lang="ru-RU" sz="7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</a:br>
            <a:r>
              <a:rPr kumimoji="0" lang="ru-RU" sz="7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с функцией РП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5A1B5A-B335-416D-AD15-B2770D9B539B}"/>
              </a:ext>
            </a:extLst>
          </p:cNvPr>
          <p:cNvSpPr txBox="1"/>
          <p:nvPr/>
        </p:nvSpPr>
        <p:spPr>
          <a:xfrm>
            <a:off x="3808876" y="3609112"/>
            <a:ext cx="1012987" cy="25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rPr>
              <a:t>П</a:t>
            </a:r>
            <a:r>
              <a:rPr kumimoji="0" lang="ru-RU" sz="7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рограммист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3E4AF1-96A5-45A1-84C6-52822D6E9E7E}"/>
              </a:ext>
            </a:extLst>
          </p:cNvPr>
          <p:cNvSpPr txBox="1"/>
          <p:nvPr/>
        </p:nvSpPr>
        <p:spPr>
          <a:xfrm>
            <a:off x="2891389" y="4419776"/>
            <a:ext cx="1877531" cy="25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Аналитики и программисты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7945C42-E433-480B-880C-F6B8F089C382}"/>
              </a:ext>
            </a:extLst>
          </p:cNvPr>
          <p:cNvSpPr txBox="1"/>
          <p:nvPr/>
        </p:nvSpPr>
        <p:spPr>
          <a:xfrm>
            <a:off x="971608" y="3454806"/>
            <a:ext cx="101298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/>
            <a:r>
              <a:rPr lang="ru-RU" sz="1000" b="1" dirty="0">
                <a:solidFill>
                  <a:srgbClr val="000000"/>
                </a:solidFill>
                <a:latin typeface="+mj-lt"/>
                <a:sym typeface="Helvetica Light"/>
              </a:rPr>
              <a:t>1 Этап: </a:t>
            </a:r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Разработка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0D4C40-39DB-419D-8C5B-3461C46DA48E}"/>
              </a:ext>
            </a:extLst>
          </p:cNvPr>
          <p:cNvSpPr txBox="1"/>
          <p:nvPr/>
        </p:nvSpPr>
        <p:spPr>
          <a:xfrm>
            <a:off x="832290" y="4117155"/>
            <a:ext cx="126603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/>
            <a:r>
              <a:rPr lang="ru-RU" sz="1000" b="1" dirty="0">
                <a:solidFill>
                  <a:srgbClr val="000000"/>
                </a:solidFill>
                <a:latin typeface="+mj-lt"/>
                <a:sym typeface="Helvetica Light"/>
              </a:rPr>
              <a:t>2 Этап: </a:t>
            </a:r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Масштабирование и развитие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DA1CEB-6CC1-4D8F-8909-2EF215AD71FE}"/>
              </a:ext>
            </a:extLst>
          </p:cNvPr>
          <p:cNvSpPr txBox="1"/>
          <p:nvPr/>
        </p:nvSpPr>
        <p:spPr>
          <a:xfrm>
            <a:off x="5139412" y="3036199"/>
            <a:ext cx="1673434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>
              <a:lnSpc>
                <a:spcPct val="150000"/>
              </a:lnSpc>
            </a:pPr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Продолжительность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FD8D6188-74D5-4627-879A-72207F8AB9FB}"/>
              </a:ext>
            </a:extLst>
          </p:cNvPr>
          <p:cNvCxnSpPr>
            <a:cxnSpLocks/>
          </p:cNvCxnSpPr>
          <p:nvPr/>
        </p:nvCxnSpPr>
        <p:spPr>
          <a:xfrm>
            <a:off x="5073394" y="3292945"/>
            <a:ext cx="173945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BF7DF01-DDDD-4D5F-832E-9D6F8FBE65DE}"/>
              </a:ext>
            </a:extLst>
          </p:cNvPr>
          <p:cNvSpPr txBox="1"/>
          <p:nvPr/>
        </p:nvSpPr>
        <p:spPr>
          <a:xfrm>
            <a:off x="5470206" y="3446871"/>
            <a:ext cx="107537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/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Апрель 2020 – Апрель 2021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64D6EA-2987-44D1-BB17-65EA648EEF3D}"/>
              </a:ext>
            </a:extLst>
          </p:cNvPr>
          <p:cNvSpPr txBox="1"/>
          <p:nvPr/>
        </p:nvSpPr>
        <p:spPr>
          <a:xfrm>
            <a:off x="5491529" y="4119010"/>
            <a:ext cx="107537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/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Апрель 2021 – Сентябрь 2021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6E38BA9-AACF-468A-8834-5F54A12C7272}"/>
              </a:ext>
            </a:extLst>
          </p:cNvPr>
          <p:cNvSpPr txBox="1"/>
          <p:nvPr/>
        </p:nvSpPr>
        <p:spPr>
          <a:xfrm>
            <a:off x="5470206" y="4497511"/>
            <a:ext cx="1226360" cy="292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/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Сентябрь 2021 – </a:t>
            </a:r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по настоящее время</a:t>
            </a:r>
            <a:endParaRPr lang="ru-RU" sz="1000" dirty="0">
              <a:solidFill>
                <a:srgbClr val="000000"/>
              </a:solidFill>
              <a:latin typeface="+mj-lt"/>
              <a:sym typeface="Helvetica Light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EC0206B3-3E67-42B8-9D89-AA750014B5BE}"/>
              </a:ext>
            </a:extLst>
          </p:cNvPr>
          <p:cNvCxnSpPr>
            <a:cxnSpLocks/>
          </p:cNvCxnSpPr>
          <p:nvPr/>
        </p:nvCxnSpPr>
        <p:spPr>
          <a:xfrm>
            <a:off x="910579" y="3981216"/>
            <a:ext cx="5980643" cy="0"/>
          </a:xfrm>
          <a:prstGeom prst="line">
            <a:avLst/>
          </a:prstGeom>
          <a:noFill/>
          <a:ln w="12700" cap="flat">
            <a:solidFill>
              <a:srgbClr val="DADBF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B495AE1-8C61-43F5-A79F-FACA875AD8D2}"/>
              </a:ext>
            </a:extLst>
          </p:cNvPr>
          <p:cNvSpPr txBox="1"/>
          <p:nvPr/>
        </p:nvSpPr>
        <p:spPr>
          <a:xfrm>
            <a:off x="7104535" y="3036199"/>
            <a:ext cx="1556410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algn="ctr" defTabSz="616148" hangingPunct="0">
              <a:lnSpc>
                <a:spcPct val="150000"/>
              </a:lnSpc>
            </a:pPr>
            <a:r>
              <a:rPr lang="ru-RU" sz="1000" dirty="0">
                <a:solidFill>
                  <a:srgbClr val="000000"/>
                </a:solidFill>
                <a:latin typeface="+mj-lt"/>
                <a:sym typeface="Helvetica Light"/>
              </a:rPr>
              <a:t>Платформа и продукты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DFEC97FE-7E0B-4D0A-AB5A-5A7C2D3A8957}"/>
              </a:ext>
            </a:extLst>
          </p:cNvPr>
          <p:cNvCxnSpPr>
            <a:cxnSpLocks/>
          </p:cNvCxnSpPr>
          <p:nvPr/>
        </p:nvCxnSpPr>
        <p:spPr>
          <a:xfrm>
            <a:off x="7111198" y="3292945"/>
            <a:ext cx="149069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C6809D8-9144-4AD9-B6BE-FAE5DBC6F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79" y="3856275"/>
            <a:ext cx="1633121" cy="24836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64E9D3C4-5EF5-4BF7-BD2D-76E8C01F9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7" y="3501443"/>
            <a:ext cx="579906" cy="3529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D88B372-5B04-4D48-A58A-45921AEF195C}"/>
              </a:ext>
            </a:extLst>
          </p:cNvPr>
          <p:cNvSpPr txBox="1"/>
          <p:nvPr/>
        </p:nvSpPr>
        <p:spPr>
          <a:xfrm>
            <a:off x="927846" y="1438685"/>
            <a:ext cx="792659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defTabSz="616148" hangingPunct="0"/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Отсутствие</a:t>
            </a:r>
            <a:r>
              <a:rPr lang="ru-RU" sz="900" b="1" dirty="0">
                <a:solidFill>
                  <a:srgbClr val="000000"/>
                </a:solidFill>
                <a:latin typeface="+mj-lt"/>
                <a:sym typeface="Helvetica Light"/>
              </a:rPr>
              <a:t> комплексных сервисов организации мероприятий</a:t>
            </a:r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: бронирование помещений, обеспечение пропусков для участников, взаимодействие с контрагентами и спикерами, согласование финансирования.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8D23E3A-9175-4E14-90E3-B9DF0FF2253A}"/>
              </a:ext>
            </a:extLst>
          </p:cNvPr>
          <p:cNvCxnSpPr/>
          <p:nvPr/>
        </p:nvCxnSpPr>
        <p:spPr>
          <a:xfrm>
            <a:off x="872092" y="1457184"/>
            <a:ext cx="0" cy="120838"/>
          </a:xfrm>
          <a:prstGeom prst="line">
            <a:avLst/>
          </a:prstGeom>
          <a:noFill/>
          <a:ln w="25400" cap="flat">
            <a:solidFill>
              <a:srgbClr val="DADB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75D467A-D351-4E9C-8640-832FBCB02C66}"/>
              </a:ext>
            </a:extLst>
          </p:cNvPr>
          <p:cNvSpPr txBox="1"/>
          <p:nvPr/>
        </p:nvSpPr>
        <p:spPr>
          <a:xfrm>
            <a:off x="927846" y="1813482"/>
            <a:ext cx="7674045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defTabSz="616148" hangingPunct="0"/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Отсутствие </a:t>
            </a:r>
            <a:r>
              <a:rPr lang="ru-RU" sz="900" b="1" dirty="0">
                <a:solidFill>
                  <a:srgbClr val="000000"/>
                </a:solidFill>
                <a:latin typeface="+mj-lt"/>
                <a:sym typeface="Helvetica Light"/>
              </a:rPr>
              <a:t>сервисов подготовки организационной документации</a:t>
            </a:r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: приказы, проекты договоров с контрагентами. 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F5E6B60-17F2-4943-9A87-A1F9B3EA4719}"/>
              </a:ext>
            </a:extLst>
          </p:cNvPr>
          <p:cNvCxnSpPr/>
          <p:nvPr/>
        </p:nvCxnSpPr>
        <p:spPr>
          <a:xfrm>
            <a:off x="872092" y="1823792"/>
            <a:ext cx="0" cy="120838"/>
          </a:xfrm>
          <a:prstGeom prst="line">
            <a:avLst/>
          </a:prstGeom>
          <a:noFill/>
          <a:ln w="25400" cap="flat">
            <a:solidFill>
              <a:srgbClr val="DADB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60B71A0-DA6D-42E9-A885-629B3ABB1655}"/>
              </a:ext>
            </a:extLst>
          </p:cNvPr>
          <p:cNvSpPr txBox="1"/>
          <p:nvPr/>
        </p:nvSpPr>
        <p:spPr>
          <a:xfrm>
            <a:off x="927847" y="2119324"/>
            <a:ext cx="66646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defTabSz="616148" hangingPunct="0"/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Отсутствие </a:t>
            </a:r>
            <a:r>
              <a:rPr lang="ru-RU" sz="900" b="1" dirty="0">
                <a:solidFill>
                  <a:srgbClr val="000000"/>
                </a:solidFill>
                <a:latin typeface="+mj-lt"/>
                <a:sym typeface="Helvetica Light"/>
              </a:rPr>
              <a:t>сервисов организации информационных рассылок.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D632176-AB4E-436C-A57B-DF8F9D9C0DA3}"/>
              </a:ext>
            </a:extLst>
          </p:cNvPr>
          <p:cNvCxnSpPr/>
          <p:nvPr/>
        </p:nvCxnSpPr>
        <p:spPr>
          <a:xfrm>
            <a:off x="872092" y="2129440"/>
            <a:ext cx="0" cy="120838"/>
          </a:xfrm>
          <a:prstGeom prst="line">
            <a:avLst/>
          </a:prstGeom>
          <a:noFill/>
          <a:ln w="25400" cap="flat">
            <a:solidFill>
              <a:srgbClr val="DADB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397C4A9-90F0-4C5F-9261-FDF108810EEF}"/>
              </a:ext>
            </a:extLst>
          </p:cNvPr>
          <p:cNvSpPr txBox="1"/>
          <p:nvPr/>
        </p:nvSpPr>
        <p:spPr>
          <a:xfrm>
            <a:off x="927847" y="2424972"/>
            <a:ext cx="6664642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0" rIns="71437" bIns="0" numCol="1" spcCol="38100" rtlCol="0" anchor="ctr">
            <a:spAutoFit/>
          </a:bodyPr>
          <a:lstStyle/>
          <a:p>
            <a:pPr defTabSz="616148" hangingPunct="0"/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Отсутствие </a:t>
            </a:r>
            <a:r>
              <a:rPr lang="ru-RU" sz="900" b="1" dirty="0">
                <a:solidFill>
                  <a:srgbClr val="000000"/>
                </a:solidFill>
                <a:latin typeface="+mj-lt"/>
                <a:sym typeface="Helvetica Light"/>
              </a:rPr>
              <a:t>сервисов контроля допуска </a:t>
            </a:r>
            <a:r>
              <a:rPr lang="ru-RU" sz="900" dirty="0">
                <a:solidFill>
                  <a:srgbClr val="000000"/>
                </a:solidFill>
                <a:latin typeface="+mj-lt"/>
                <a:sym typeface="Helvetica Light"/>
              </a:rPr>
              <a:t>на территорию и </a:t>
            </a:r>
            <a:r>
              <a:rPr lang="ru-RU" sz="900" b="1" dirty="0">
                <a:solidFill>
                  <a:srgbClr val="000000"/>
                </a:solidFill>
                <a:latin typeface="+mj-lt"/>
                <a:sym typeface="Helvetica Light"/>
              </a:rPr>
              <a:t>сопровождения участников. 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5F4F296C-E660-40CA-A9AC-A8EE47F78541}"/>
              </a:ext>
            </a:extLst>
          </p:cNvPr>
          <p:cNvCxnSpPr/>
          <p:nvPr/>
        </p:nvCxnSpPr>
        <p:spPr>
          <a:xfrm>
            <a:off x="872092" y="2419848"/>
            <a:ext cx="0" cy="120838"/>
          </a:xfrm>
          <a:prstGeom prst="line">
            <a:avLst/>
          </a:prstGeom>
          <a:noFill/>
          <a:ln w="25400" cap="flat">
            <a:solidFill>
              <a:srgbClr val="DADB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298157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A7D6FDF-22BA-44AD-9F8C-B705A7900F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949110" y="4878958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15CA3-56F0-4557-A14A-2C37B99C9169}"/>
              </a:ext>
            </a:extLst>
          </p:cNvPr>
          <p:cNvSpPr txBox="1"/>
          <p:nvPr/>
        </p:nvSpPr>
        <p:spPr>
          <a:xfrm>
            <a:off x="1788420" y="123745"/>
            <a:ext cx="5567157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Возможности решения</a:t>
            </a:r>
          </a:p>
        </p:txBody>
      </p:sp>
      <p:sp>
        <p:nvSpPr>
          <p:cNvPr id="368" name="Прямоугольник 367">
            <a:extLst>
              <a:ext uri="{FF2B5EF4-FFF2-40B4-BE49-F238E27FC236}">
                <a16:creationId xmlns:a16="http://schemas.microsoft.com/office/drawing/2014/main" id="{2E3C3F1A-5F57-4FFF-BFE6-7A8125028921}"/>
              </a:ext>
            </a:extLst>
          </p:cNvPr>
          <p:cNvSpPr/>
          <p:nvPr/>
        </p:nvSpPr>
        <p:spPr>
          <a:xfrm>
            <a:off x="7134160" y="1206858"/>
            <a:ext cx="1649599" cy="3473437"/>
          </a:xfrm>
          <a:prstGeom prst="rect">
            <a:avLst/>
          </a:prstGeom>
          <a:solidFill>
            <a:srgbClr val="883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69" name="Прямоугольник 368">
            <a:extLst>
              <a:ext uri="{FF2B5EF4-FFF2-40B4-BE49-F238E27FC236}">
                <a16:creationId xmlns:a16="http://schemas.microsoft.com/office/drawing/2014/main" id="{5D46E1A2-A432-4003-B076-738E82E4BB4C}"/>
              </a:ext>
            </a:extLst>
          </p:cNvPr>
          <p:cNvSpPr/>
          <p:nvPr/>
        </p:nvSpPr>
        <p:spPr>
          <a:xfrm>
            <a:off x="5494657" y="1209142"/>
            <a:ext cx="1646451" cy="3656339"/>
          </a:xfrm>
          <a:prstGeom prst="rect">
            <a:avLst/>
          </a:prstGeom>
          <a:solidFill>
            <a:srgbClr val="793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70" name="Прямоугольник 369">
            <a:extLst>
              <a:ext uri="{FF2B5EF4-FFF2-40B4-BE49-F238E27FC236}">
                <a16:creationId xmlns:a16="http://schemas.microsoft.com/office/drawing/2014/main" id="{214440B7-8834-4922-A458-A015A78028D9}"/>
              </a:ext>
            </a:extLst>
          </p:cNvPr>
          <p:cNvSpPr/>
          <p:nvPr/>
        </p:nvSpPr>
        <p:spPr>
          <a:xfrm>
            <a:off x="3722980" y="1215536"/>
            <a:ext cx="1771678" cy="3437025"/>
          </a:xfrm>
          <a:prstGeom prst="rect">
            <a:avLst/>
          </a:prstGeom>
          <a:solidFill>
            <a:srgbClr val="673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71" name="Прямоугольник 370">
            <a:extLst>
              <a:ext uri="{FF2B5EF4-FFF2-40B4-BE49-F238E27FC236}">
                <a16:creationId xmlns:a16="http://schemas.microsoft.com/office/drawing/2014/main" id="{DED0A4EC-CB39-488E-BF37-EDDDBB6215AE}"/>
              </a:ext>
            </a:extLst>
          </p:cNvPr>
          <p:cNvSpPr/>
          <p:nvPr/>
        </p:nvSpPr>
        <p:spPr>
          <a:xfrm>
            <a:off x="596814" y="1215986"/>
            <a:ext cx="3126166" cy="2842033"/>
          </a:xfrm>
          <a:prstGeom prst="rect">
            <a:avLst/>
          </a:prstGeom>
          <a:solidFill>
            <a:srgbClr val="494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72" name="Прямоугольник 25">
            <a:extLst>
              <a:ext uri="{FF2B5EF4-FFF2-40B4-BE49-F238E27FC236}">
                <a16:creationId xmlns:a16="http://schemas.microsoft.com/office/drawing/2014/main" id="{71A3B5FB-909A-4BB1-87EF-69EAE7548F6B}"/>
              </a:ext>
            </a:extLst>
          </p:cNvPr>
          <p:cNvSpPr/>
          <p:nvPr/>
        </p:nvSpPr>
        <p:spPr>
          <a:xfrm>
            <a:off x="596814" y="3768874"/>
            <a:ext cx="8186945" cy="1377593"/>
          </a:xfrm>
          <a:custGeom>
            <a:avLst/>
            <a:gdLst>
              <a:gd name="connsiteX0" fmla="*/ 0 w 11348911"/>
              <a:gd name="connsiteY0" fmla="*/ 0 h 1949397"/>
              <a:gd name="connsiteX1" fmla="*/ 11348911 w 11348911"/>
              <a:gd name="connsiteY1" fmla="*/ 0 h 1949397"/>
              <a:gd name="connsiteX2" fmla="*/ 11348911 w 11348911"/>
              <a:gd name="connsiteY2" fmla="*/ 1949397 h 1949397"/>
              <a:gd name="connsiteX3" fmla="*/ 0 w 11348911"/>
              <a:gd name="connsiteY3" fmla="*/ 1949397 h 1949397"/>
              <a:gd name="connsiteX4" fmla="*/ 0 w 11348911"/>
              <a:gd name="connsiteY4" fmla="*/ 0 h 1949397"/>
              <a:gd name="connsiteX0" fmla="*/ 0 w 11348911"/>
              <a:gd name="connsiteY0" fmla="*/ 0 h 1949397"/>
              <a:gd name="connsiteX1" fmla="*/ 5751512 w 11348911"/>
              <a:gd name="connsiteY1" fmla="*/ 1298 h 1949397"/>
              <a:gd name="connsiteX2" fmla="*/ 11348911 w 11348911"/>
              <a:gd name="connsiteY2" fmla="*/ 0 h 1949397"/>
              <a:gd name="connsiteX3" fmla="*/ 11348911 w 11348911"/>
              <a:gd name="connsiteY3" fmla="*/ 1949397 h 1949397"/>
              <a:gd name="connsiteX4" fmla="*/ 0 w 11348911"/>
              <a:gd name="connsiteY4" fmla="*/ 1949397 h 1949397"/>
              <a:gd name="connsiteX5" fmla="*/ 0 w 11348911"/>
              <a:gd name="connsiteY5" fmla="*/ 0 h 1949397"/>
              <a:gd name="connsiteX0" fmla="*/ 0 w 11348911"/>
              <a:gd name="connsiteY0" fmla="*/ 0 h 1949397"/>
              <a:gd name="connsiteX1" fmla="*/ 4703762 w 11348911"/>
              <a:gd name="connsiteY1" fmla="*/ 6061 h 1949397"/>
              <a:gd name="connsiteX2" fmla="*/ 11348911 w 11348911"/>
              <a:gd name="connsiteY2" fmla="*/ 0 h 1949397"/>
              <a:gd name="connsiteX3" fmla="*/ 11348911 w 11348911"/>
              <a:gd name="connsiteY3" fmla="*/ 1949397 h 1949397"/>
              <a:gd name="connsiteX4" fmla="*/ 0 w 11348911"/>
              <a:gd name="connsiteY4" fmla="*/ 1949397 h 1949397"/>
              <a:gd name="connsiteX5" fmla="*/ 0 w 11348911"/>
              <a:gd name="connsiteY5" fmla="*/ 0 h 1949397"/>
              <a:gd name="connsiteX0" fmla="*/ 0 w 11348911"/>
              <a:gd name="connsiteY0" fmla="*/ 0 h 1949397"/>
              <a:gd name="connsiteX1" fmla="*/ 4703762 w 11348911"/>
              <a:gd name="connsiteY1" fmla="*/ 6061 h 1949397"/>
              <a:gd name="connsiteX2" fmla="*/ 11348911 w 11348911"/>
              <a:gd name="connsiteY2" fmla="*/ 0 h 1949397"/>
              <a:gd name="connsiteX3" fmla="*/ 11348911 w 11348911"/>
              <a:gd name="connsiteY3" fmla="*/ 1949397 h 1949397"/>
              <a:gd name="connsiteX4" fmla="*/ 0 w 11348911"/>
              <a:gd name="connsiteY4" fmla="*/ 1949397 h 1949397"/>
              <a:gd name="connsiteX5" fmla="*/ 0 w 11348911"/>
              <a:gd name="connsiteY5" fmla="*/ 0 h 1949397"/>
              <a:gd name="connsiteX0" fmla="*/ 0 w 11348911"/>
              <a:gd name="connsiteY0" fmla="*/ 175460 h 2124857"/>
              <a:gd name="connsiteX1" fmla="*/ 4703762 w 11348911"/>
              <a:gd name="connsiteY1" fmla="*/ 181521 h 2124857"/>
              <a:gd name="connsiteX2" fmla="*/ 11348911 w 11348911"/>
              <a:gd name="connsiteY2" fmla="*/ 175460 h 2124857"/>
              <a:gd name="connsiteX3" fmla="*/ 11348911 w 11348911"/>
              <a:gd name="connsiteY3" fmla="*/ 2124857 h 2124857"/>
              <a:gd name="connsiteX4" fmla="*/ 0 w 11348911"/>
              <a:gd name="connsiteY4" fmla="*/ 2124857 h 2124857"/>
              <a:gd name="connsiteX5" fmla="*/ 0 w 11348911"/>
              <a:gd name="connsiteY5" fmla="*/ 175460 h 2124857"/>
              <a:gd name="connsiteX0" fmla="*/ 0 w 11348911"/>
              <a:gd name="connsiteY0" fmla="*/ 193823 h 2143220"/>
              <a:gd name="connsiteX1" fmla="*/ 4703762 w 11348911"/>
              <a:gd name="connsiteY1" fmla="*/ 199884 h 2143220"/>
              <a:gd name="connsiteX2" fmla="*/ 11348911 w 11348911"/>
              <a:gd name="connsiteY2" fmla="*/ 193823 h 2143220"/>
              <a:gd name="connsiteX3" fmla="*/ 11348911 w 11348911"/>
              <a:gd name="connsiteY3" fmla="*/ 2143220 h 2143220"/>
              <a:gd name="connsiteX4" fmla="*/ 0 w 11348911"/>
              <a:gd name="connsiteY4" fmla="*/ 2143220 h 2143220"/>
              <a:gd name="connsiteX5" fmla="*/ 0 w 11348911"/>
              <a:gd name="connsiteY5" fmla="*/ 193823 h 2143220"/>
              <a:gd name="connsiteX0" fmla="*/ 0 w 11348911"/>
              <a:gd name="connsiteY0" fmla="*/ 193823 h 2143220"/>
              <a:gd name="connsiteX1" fmla="*/ 4703762 w 11348911"/>
              <a:gd name="connsiteY1" fmla="*/ 199884 h 2143220"/>
              <a:gd name="connsiteX2" fmla="*/ 11345736 w 11348911"/>
              <a:gd name="connsiteY2" fmla="*/ 339873 h 2143220"/>
              <a:gd name="connsiteX3" fmla="*/ 11348911 w 11348911"/>
              <a:gd name="connsiteY3" fmla="*/ 2143220 h 2143220"/>
              <a:gd name="connsiteX4" fmla="*/ 0 w 11348911"/>
              <a:gd name="connsiteY4" fmla="*/ 2143220 h 2143220"/>
              <a:gd name="connsiteX5" fmla="*/ 0 w 11348911"/>
              <a:gd name="connsiteY5" fmla="*/ 193823 h 2143220"/>
              <a:gd name="connsiteX0" fmla="*/ 0 w 11348911"/>
              <a:gd name="connsiteY0" fmla="*/ 193823 h 2143220"/>
              <a:gd name="connsiteX1" fmla="*/ 4703762 w 11348911"/>
              <a:gd name="connsiteY1" fmla="*/ 199884 h 2143220"/>
              <a:gd name="connsiteX2" fmla="*/ 11345736 w 11348911"/>
              <a:gd name="connsiteY2" fmla="*/ 339873 h 2143220"/>
              <a:gd name="connsiteX3" fmla="*/ 11348911 w 11348911"/>
              <a:gd name="connsiteY3" fmla="*/ 2143220 h 2143220"/>
              <a:gd name="connsiteX4" fmla="*/ 0 w 11348911"/>
              <a:gd name="connsiteY4" fmla="*/ 2143220 h 2143220"/>
              <a:gd name="connsiteX5" fmla="*/ 0 w 11348911"/>
              <a:gd name="connsiteY5" fmla="*/ 193823 h 2143220"/>
              <a:gd name="connsiteX0" fmla="*/ 0 w 11355352"/>
              <a:gd name="connsiteY0" fmla="*/ 193823 h 2143220"/>
              <a:gd name="connsiteX1" fmla="*/ 4703762 w 11355352"/>
              <a:gd name="connsiteY1" fmla="*/ 199884 h 2143220"/>
              <a:gd name="connsiteX2" fmla="*/ 11355261 w 11355352"/>
              <a:gd name="connsiteY2" fmla="*/ 339873 h 2143220"/>
              <a:gd name="connsiteX3" fmla="*/ 11348911 w 11355352"/>
              <a:gd name="connsiteY3" fmla="*/ 2143220 h 2143220"/>
              <a:gd name="connsiteX4" fmla="*/ 0 w 11355352"/>
              <a:gd name="connsiteY4" fmla="*/ 2143220 h 2143220"/>
              <a:gd name="connsiteX5" fmla="*/ 0 w 11355352"/>
              <a:gd name="connsiteY5" fmla="*/ 193823 h 2143220"/>
              <a:gd name="connsiteX0" fmla="*/ 0 w 11352226"/>
              <a:gd name="connsiteY0" fmla="*/ 193823 h 2143220"/>
              <a:gd name="connsiteX1" fmla="*/ 4703762 w 11352226"/>
              <a:gd name="connsiteY1" fmla="*/ 199884 h 2143220"/>
              <a:gd name="connsiteX2" fmla="*/ 11352086 w 11352226"/>
              <a:gd name="connsiteY2" fmla="*/ 339873 h 2143220"/>
              <a:gd name="connsiteX3" fmla="*/ 11348911 w 11352226"/>
              <a:gd name="connsiteY3" fmla="*/ 2143220 h 2143220"/>
              <a:gd name="connsiteX4" fmla="*/ 0 w 11352226"/>
              <a:gd name="connsiteY4" fmla="*/ 2143220 h 2143220"/>
              <a:gd name="connsiteX5" fmla="*/ 0 w 11352226"/>
              <a:gd name="connsiteY5" fmla="*/ 193823 h 2143220"/>
              <a:gd name="connsiteX0" fmla="*/ 0 w 11352226"/>
              <a:gd name="connsiteY0" fmla="*/ 263318 h 2212715"/>
              <a:gd name="connsiteX1" fmla="*/ 4754562 w 11352226"/>
              <a:gd name="connsiteY1" fmla="*/ 174129 h 2212715"/>
              <a:gd name="connsiteX2" fmla="*/ 11352086 w 11352226"/>
              <a:gd name="connsiteY2" fmla="*/ 409368 h 2212715"/>
              <a:gd name="connsiteX3" fmla="*/ 11348911 w 11352226"/>
              <a:gd name="connsiteY3" fmla="*/ 2212715 h 2212715"/>
              <a:gd name="connsiteX4" fmla="*/ 0 w 11352226"/>
              <a:gd name="connsiteY4" fmla="*/ 2212715 h 2212715"/>
              <a:gd name="connsiteX5" fmla="*/ 0 w 11352226"/>
              <a:gd name="connsiteY5" fmla="*/ 263318 h 2212715"/>
              <a:gd name="connsiteX0" fmla="*/ 0 w 11352226"/>
              <a:gd name="connsiteY0" fmla="*/ 263318 h 2212715"/>
              <a:gd name="connsiteX1" fmla="*/ 4754562 w 11352226"/>
              <a:gd name="connsiteY1" fmla="*/ 174129 h 2212715"/>
              <a:gd name="connsiteX2" fmla="*/ 11352086 w 11352226"/>
              <a:gd name="connsiteY2" fmla="*/ 409368 h 2212715"/>
              <a:gd name="connsiteX3" fmla="*/ 11348911 w 11352226"/>
              <a:gd name="connsiteY3" fmla="*/ 2212715 h 2212715"/>
              <a:gd name="connsiteX4" fmla="*/ 0 w 11352226"/>
              <a:gd name="connsiteY4" fmla="*/ 2212715 h 2212715"/>
              <a:gd name="connsiteX5" fmla="*/ 0 w 11352226"/>
              <a:gd name="connsiteY5" fmla="*/ 263318 h 2212715"/>
              <a:gd name="connsiteX0" fmla="*/ 19050 w 11352226"/>
              <a:gd name="connsiteY0" fmla="*/ 38165 h 2406662"/>
              <a:gd name="connsiteX1" fmla="*/ 4754562 w 11352226"/>
              <a:gd name="connsiteY1" fmla="*/ 368076 h 2406662"/>
              <a:gd name="connsiteX2" fmla="*/ 11352086 w 11352226"/>
              <a:gd name="connsiteY2" fmla="*/ 603315 h 2406662"/>
              <a:gd name="connsiteX3" fmla="*/ 11348911 w 11352226"/>
              <a:gd name="connsiteY3" fmla="*/ 2406662 h 2406662"/>
              <a:gd name="connsiteX4" fmla="*/ 0 w 11352226"/>
              <a:gd name="connsiteY4" fmla="*/ 2406662 h 2406662"/>
              <a:gd name="connsiteX5" fmla="*/ 19050 w 11352226"/>
              <a:gd name="connsiteY5" fmla="*/ 38165 h 2406662"/>
              <a:gd name="connsiteX0" fmla="*/ 19050 w 11352226"/>
              <a:gd name="connsiteY0" fmla="*/ 114102 h 2482599"/>
              <a:gd name="connsiteX1" fmla="*/ 4754562 w 11352226"/>
              <a:gd name="connsiteY1" fmla="*/ 444013 h 2482599"/>
              <a:gd name="connsiteX2" fmla="*/ 11352086 w 11352226"/>
              <a:gd name="connsiteY2" fmla="*/ 679252 h 2482599"/>
              <a:gd name="connsiteX3" fmla="*/ 11348911 w 11352226"/>
              <a:gd name="connsiteY3" fmla="*/ 2482599 h 2482599"/>
              <a:gd name="connsiteX4" fmla="*/ 0 w 11352226"/>
              <a:gd name="connsiteY4" fmla="*/ 2482599 h 2482599"/>
              <a:gd name="connsiteX5" fmla="*/ 19050 w 11352226"/>
              <a:gd name="connsiteY5" fmla="*/ 114102 h 2482599"/>
              <a:gd name="connsiteX0" fmla="*/ 19050 w 11352226"/>
              <a:gd name="connsiteY0" fmla="*/ 169065 h 2537562"/>
              <a:gd name="connsiteX1" fmla="*/ 4754562 w 11352226"/>
              <a:gd name="connsiteY1" fmla="*/ 498976 h 2537562"/>
              <a:gd name="connsiteX2" fmla="*/ 11352086 w 11352226"/>
              <a:gd name="connsiteY2" fmla="*/ 734215 h 2537562"/>
              <a:gd name="connsiteX3" fmla="*/ 11348911 w 11352226"/>
              <a:gd name="connsiteY3" fmla="*/ 2537562 h 2537562"/>
              <a:gd name="connsiteX4" fmla="*/ 0 w 11352226"/>
              <a:gd name="connsiteY4" fmla="*/ 2537562 h 2537562"/>
              <a:gd name="connsiteX5" fmla="*/ 19050 w 11352226"/>
              <a:gd name="connsiteY5" fmla="*/ 169065 h 2537562"/>
              <a:gd name="connsiteX0" fmla="*/ 2882 w 11352226"/>
              <a:gd name="connsiteY0" fmla="*/ 169065 h 2537562"/>
              <a:gd name="connsiteX1" fmla="*/ 4754562 w 11352226"/>
              <a:gd name="connsiteY1" fmla="*/ 498976 h 2537562"/>
              <a:gd name="connsiteX2" fmla="*/ 11352086 w 11352226"/>
              <a:gd name="connsiteY2" fmla="*/ 734215 h 2537562"/>
              <a:gd name="connsiteX3" fmla="*/ 11348911 w 11352226"/>
              <a:gd name="connsiteY3" fmla="*/ 2537562 h 2537562"/>
              <a:gd name="connsiteX4" fmla="*/ 0 w 11352226"/>
              <a:gd name="connsiteY4" fmla="*/ 2537562 h 2537562"/>
              <a:gd name="connsiteX5" fmla="*/ 2882 w 11352226"/>
              <a:gd name="connsiteY5" fmla="*/ 169065 h 2537562"/>
              <a:gd name="connsiteX0" fmla="*/ 1793 w 11354370"/>
              <a:gd name="connsiteY0" fmla="*/ 169065 h 2537562"/>
              <a:gd name="connsiteX1" fmla="*/ 4756706 w 11354370"/>
              <a:gd name="connsiteY1" fmla="*/ 498976 h 2537562"/>
              <a:gd name="connsiteX2" fmla="*/ 11354230 w 11354370"/>
              <a:gd name="connsiteY2" fmla="*/ 734215 h 2537562"/>
              <a:gd name="connsiteX3" fmla="*/ 11351055 w 11354370"/>
              <a:gd name="connsiteY3" fmla="*/ 2537562 h 2537562"/>
              <a:gd name="connsiteX4" fmla="*/ 2144 w 11354370"/>
              <a:gd name="connsiteY4" fmla="*/ 2537562 h 2537562"/>
              <a:gd name="connsiteX5" fmla="*/ 1793 w 11354370"/>
              <a:gd name="connsiteY5" fmla="*/ 169065 h 2537562"/>
              <a:gd name="connsiteX0" fmla="*/ 0 w 11352577"/>
              <a:gd name="connsiteY0" fmla="*/ 169065 h 2537562"/>
              <a:gd name="connsiteX1" fmla="*/ 4754913 w 11352577"/>
              <a:gd name="connsiteY1" fmla="*/ 498976 h 2537562"/>
              <a:gd name="connsiteX2" fmla="*/ 11352437 w 11352577"/>
              <a:gd name="connsiteY2" fmla="*/ 734215 h 2537562"/>
              <a:gd name="connsiteX3" fmla="*/ 11349262 w 11352577"/>
              <a:gd name="connsiteY3" fmla="*/ 2537562 h 2537562"/>
              <a:gd name="connsiteX4" fmla="*/ 351 w 11352577"/>
              <a:gd name="connsiteY4" fmla="*/ 2537562 h 2537562"/>
              <a:gd name="connsiteX5" fmla="*/ 0 w 11352577"/>
              <a:gd name="connsiteY5" fmla="*/ 169065 h 2537562"/>
              <a:gd name="connsiteX0" fmla="*/ 0 w 11352577"/>
              <a:gd name="connsiteY0" fmla="*/ 169065 h 2537562"/>
              <a:gd name="connsiteX1" fmla="*/ 4754913 w 11352577"/>
              <a:gd name="connsiteY1" fmla="*/ 498976 h 2537562"/>
              <a:gd name="connsiteX2" fmla="*/ 11352437 w 11352577"/>
              <a:gd name="connsiteY2" fmla="*/ 734215 h 2537562"/>
              <a:gd name="connsiteX3" fmla="*/ 11349262 w 11352577"/>
              <a:gd name="connsiteY3" fmla="*/ 2537562 h 2537562"/>
              <a:gd name="connsiteX4" fmla="*/ 351 w 11352577"/>
              <a:gd name="connsiteY4" fmla="*/ 2537562 h 2537562"/>
              <a:gd name="connsiteX5" fmla="*/ 0 w 11352577"/>
              <a:gd name="connsiteY5" fmla="*/ 169065 h 253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2577" h="2537562">
                <a:moveTo>
                  <a:pt x="0" y="169065"/>
                </a:moveTo>
                <a:cubicBezTo>
                  <a:pt x="2278486" y="-200390"/>
                  <a:pt x="2554532" y="93096"/>
                  <a:pt x="4754913" y="498976"/>
                </a:cubicBezTo>
                <a:cubicBezTo>
                  <a:pt x="8356803" y="1048453"/>
                  <a:pt x="8613512" y="739410"/>
                  <a:pt x="11352437" y="734215"/>
                </a:cubicBezTo>
                <a:cubicBezTo>
                  <a:pt x="11353495" y="1335331"/>
                  <a:pt x="11348204" y="1936446"/>
                  <a:pt x="11349262" y="2537562"/>
                </a:cubicBezTo>
                <a:lnTo>
                  <a:pt x="351" y="2537562"/>
                </a:lnTo>
                <a:cubicBezTo>
                  <a:pt x="3468" y="171837"/>
                  <a:pt x="117" y="2538285"/>
                  <a:pt x="0" y="169065"/>
                </a:cubicBezTo>
                <a:close/>
              </a:path>
            </a:pathLst>
          </a:custGeom>
          <a:solidFill>
            <a:srgbClr val="DAD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373" name="Рисунок 372">
            <a:extLst>
              <a:ext uri="{FF2B5EF4-FFF2-40B4-BE49-F238E27FC236}">
                <a16:creationId xmlns:a16="http://schemas.microsoft.com/office/drawing/2014/main" id="{C6DCC466-7F97-40D9-A90C-2D056A41F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76"/>
          <a:stretch/>
        </p:blipFill>
        <p:spPr>
          <a:xfrm>
            <a:off x="4131287" y="4277903"/>
            <a:ext cx="4048003" cy="896511"/>
          </a:xfrm>
          <a:prstGeom prst="rect">
            <a:avLst/>
          </a:prstGeom>
        </p:spPr>
      </p:pic>
      <p:sp>
        <p:nvSpPr>
          <p:cNvPr id="374" name="Овал 373">
            <a:extLst>
              <a:ext uri="{FF2B5EF4-FFF2-40B4-BE49-F238E27FC236}">
                <a16:creationId xmlns:a16="http://schemas.microsoft.com/office/drawing/2014/main" id="{D962D67D-8AC8-49CF-8CC6-5752C0FB589F}"/>
              </a:ext>
            </a:extLst>
          </p:cNvPr>
          <p:cNvSpPr/>
          <p:nvPr/>
        </p:nvSpPr>
        <p:spPr>
          <a:xfrm>
            <a:off x="450400" y="1059464"/>
            <a:ext cx="291168" cy="297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3000">
                <a:schemeClr val="accent1">
                  <a:shade val="67500"/>
                  <a:satMod val="115000"/>
                </a:schemeClr>
              </a:gs>
              <a:gs pos="54000">
                <a:srgbClr val="7536E6"/>
              </a:gs>
              <a:gs pos="84000">
                <a:srgbClr val="F35FE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8EBEBADD-CF95-4386-8CD9-7DBB98559528}"/>
              </a:ext>
            </a:extLst>
          </p:cNvPr>
          <p:cNvSpPr txBox="1"/>
          <p:nvPr/>
        </p:nvSpPr>
        <p:spPr>
          <a:xfrm>
            <a:off x="169840" y="686363"/>
            <a:ext cx="137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Планирование </a:t>
            </a:r>
            <a:b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</a:b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и организация 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0C5A4C90-5EF9-47FB-B5C4-099F89EE8086}"/>
              </a:ext>
            </a:extLst>
          </p:cNvPr>
          <p:cNvSpPr txBox="1"/>
          <p:nvPr/>
        </p:nvSpPr>
        <p:spPr>
          <a:xfrm>
            <a:off x="3070723" y="765540"/>
            <a:ext cx="9396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Проведение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9FB30467-6C6F-4784-BC1D-B686BA4C47C0}"/>
              </a:ext>
            </a:extLst>
          </p:cNvPr>
          <p:cNvSpPr txBox="1"/>
          <p:nvPr/>
        </p:nvSpPr>
        <p:spPr>
          <a:xfrm>
            <a:off x="4593777" y="679306"/>
            <a:ext cx="117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Сбор аналитики </a:t>
            </a:r>
            <a:b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</a:b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и отчетность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E2DD3242-88F9-4AC7-8FE0-1088ACD56788}"/>
              </a:ext>
            </a:extLst>
          </p:cNvPr>
          <p:cNvSpPr txBox="1"/>
          <p:nvPr/>
        </p:nvSpPr>
        <p:spPr>
          <a:xfrm>
            <a:off x="6351208" y="681405"/>
            <a:ext cx="106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Повторное </a:t>
            </a:r>
            <a:b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</a:b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2" charset="0"/>
              </a:rPr>
              <a:t>планирование</a:t>
            </a:r>
          </a:p>
        </p:txBody>
      </p:sp>
      <p:cxnSp>
        <p:nvCxnSpPr>
          <p:cNvPr id="379" name="Прямая соединительная линия 378">
            <a:extLst>
              <a:ext uri="{FF2B5EF4-FFF2-40B4-BE49-F238E27FC236}">
                <a16:creationId xmlns:a16="http://schemas.microsoft.com/office/drawing/2014/main" id="{A7BA455B-6C19-4885-B67F-5CF1F3143A40}"/>
              </a:ext>
            </a:extLst>
          </p:cNvPr>
          <p:cNvCxnSpPr>
            <a:cxnSpLocks/>
            <a:stCxn id="384" idx="2"/>
            <a:endCxn id="374" idx="6"/>
          </p:cNvCxnSpPr>
          <p:nvPr/>
        </p:nvCxnSpPr>
        <p:spPr>
          <a:xfrm flipH="1">
            <a:off x="741568" y="1208193"/>
            <a:ext cx="6252457" cy="0"/>
          </a:xfrm>
          <a:prstGeom prst="line">
            <a:avLst/>
          </a:prstGeom>
          <a:ln w="28575">
            <a:solidFill>
              <a:srgbClr val="584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Овал 379">
            <a:extLst>
              <a:ext uri="{FF2B5EF4-FFF2-40B4-BE49-F238E27FC236}">
                <a16:creationId xmlns:a16="http://schemas.microsoft.com/office/drawing/2014/main" id="{302D0BF0-BA28-404B-B14B-CAFB3BC285AA}"/>
              </a:ext>
            </a:extLst>
          </p:cNvPr>
          <p:cNvSpPr/>
          <p:nvPr/>
        </p:nvSpPr>
        <p:spPr>
          <a:xfrm>
            <a:off x="3571555" y="1054246"/>
            <a:ext cx="291168" cy="297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3000">
                <a:schemeClr val="accent1">
                  <a:shade val="67500"/>
                  <a:satMod val="115000"/>
                </a:schemeClr>
              </a:gs>
              <a:gs pos="54000">
                <a:srgbClr val="7536E6"/>
              </a:gs>
              <a:gs pos="84000">
                <a:srgbClr val="F35FE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81" name="Овал 380">
            <a:extLst>
              <a:ext uri="{FF2B5EF4-FFF2-40B4-BE49-F238E27FC236}">
                <a16:creationId xmlns:a16="http://schemas.microsoft.com/office/drawing/2014/main" id="{D6C56BB5-F2A1-4F22-AB06-1A0333CAEE19}"/>
              </a:ext>
            </a:extLst>
          </p:cNvPr>
          <p:cNvSpPr/>
          <p:nvPr/>
        </p:nvSpPr>
        <p:spPr>
          <a:xfrm>
            <a:off x="3664199" y="1148892"/>
            <a:ext cx="105879" cy="108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82" name="Овал 381">
            <a:extLst>
              <a:ext uri="{FF2B5EF4-FFF2-40B4-BE49-F238E27FC236}">
                <a16:creationId xmlns:a16="http://schemas.microsoft.com/office/drawing/2014/main" id="{88135035-CAD9-4A2F-BCF8-92D29AA7B336}"/>
              </a:ext>
            </a:extLst>
          </p:cNvPr>
          <p:cNvSpPr/>
          <p:nvPr/>
        </p:nvSpPr>
        <p:spPr>
          <a:xfrm>
            <a:off x="5356331" y="1051654"/>
            <a:ext cx="291168" cy="297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3000">
                <a:schemeClr val="accent1">
                  <a:shade val="67500"/>
                  <a:satMod val="115000"/>
                </a:schemeClr>
              </a:gs>
              <a:gs pos="54000">
                <a:srgbClr val="7536E6"/>
              </a:gs>
              <a:gs pos="84000">
                <a:srgbClr val="F35FE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83" name="Овал 382">
            <a:extLst>
              <a:ext uri="{FF2B5EF4-FFF2-40B4-BE49-F238E27FC236}">
                <a16:creationId xmlns:a16="http://schemas.microsoft.com/office/drawing/2014/main" id="{13C3C23E-EE65-46BA-94A0-11100100B182}"/>
              </a:ext>
            </a:extLst>
          </p:cNvPr>
          <p:cNvSpPr/>
          <p:nvPr/>
        </p:nvSpPr>
        <p:spPr>
          <a:xfrm>
            <a:off x="5448099" y="1146300"/>
            <a:ext cx="105879" cy="108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84" name="Овал 383">
            <a:extLst>
              <a:ext uri="{FF2B5EF4-FFF2-40B4-BE49-F238E27FC236}">
                <a16:creationId xmlns:a16="http://schemas.microsoft.com/office/drawing/2014/main" id="{9BF90541-4B23-4F2F-9E13-DF9376F12A33}"/>
              </a:ext>
            </a:extLst>
          </p:cNvPr>
          <p:cNvSpPr/>
          <p:nvPr/>
        </p:nvSpPr>
        <p:spPr>
          <a:xfrm>
            <a:off x="6994025" y="1059464"/>
            <a:ext cx="291168" cy="297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3000">
                <a:schemeClr val="accent1">
                  <a:shade val="67500"/>
                  <a:satMod val="115000"/>
                </a:schemeClr>
              </a:gs>
              <a:gs pos="54000">
                <a:srgbClr val="7536E6"/>
              </a:gs>
              <a:gs pos="84000">
                <a:srgbClr val="F35FE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85" name="Овал 384">
            <a:extLst>
              <a:ext uri="{FF2B5EF4-FFF2-40B4-BE49-F238E27FC236}">
                <a16:creationId xmlns:a16="http://schemas.microsoft.com/office/drawing/2014/main" id="{AC52D358-48E5-49DE-A1D7-7DDDAB7B8F37}"/>
              </a:ext>
            </a:extLst>
          </p:cNvPr>
          <p:cNvSpPr/>
          <p:nvPr/>
        </p:nvSpPr>
        <p:spPr>
          <a:xfrm>
            <a:off x="7085793" y="1153674"/>
            <a:ext cx="105879" cy="108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E014A73C-31BE-4544-BE99-1C15B289B3C4}"/>
              </a:ext>
            </a:extLst>
          </p:cNvPr>
          <p:cNvSpPr txBox="1"/>
          <p:nvPr/>
        </p:nvSpPr>
        <p:spPr>
          <a:xfrm>
            <a:off x="3830238" y="3043706"/>
            <a:ext cx="14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формирования</a:t>
            </a:r>
            <a:r>
              <a:rPr lang="ru-RU" sz="800" b="1" dirty="0">
                <a:solidFill>
                  <a:srgbClr val="ECEDF8"/>
                </a:solidFill>
              </a:rPr>
              <a:t> организационных документов: </a:t>
            </a:r>
            <a:r>
              <a:rPr lang="ru-RU" sz="800" dirty="0">
                <a:solidFill>
                  <a:srgbClr val="ECEDF8"/>
                </a:solidFill>
              </a:rPr>
              <a:t>приказ </a:t>
            </a:r>
          </a:p>
          <a:p>
            <a:pPr algn="ctr"/>
            <a:r>
              <a:rPr lang="ru-RU" sz="800" dirty="0">
                <a:solidFill>
                  <a:srgbClr val="ECEDF8"/>
                </a:solidFill>
              </a:rPr>
              <a:t>о проведении мероприятия, смета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F595B458-1F5B-4268-98B2-3AA8C78100C2}"/>
              </a:ext>
            </a:extLst>
          </p:cNvPr>
          <p:cNvSpPr txBox="1"/>
          <p:nvPr/>
        </p:nvSpPr>
        <p:spPr>
          <a:xfrm>
            <a:off x="694746" y="1852363"/>
            <a:ext cx="135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взаимодействия:  </a:t>
            </a:r>
          </a:p>
          <a:p>
            <a:pPr algn="ctr"/>
            <a:r>
              <a:rPr lang="ru-RU" sz="800" dirty="0">
                <a:solidFill>
                  <a:srgbClr val="ECEDF8"/>
                </a:solidFill>
              </a:rPr>
              <a:t>с участниками</a:t>
            </a:r>
          </a:p>
          <a:p>
            <a:pPr algn="ctr"/>
            <a:r>
              <a:rPr lang="ru-RU" sz="800" dirty="0">
                <a:solidFill>
                  <a:srgbClr val="ECEDF8"/>
                </a:solidFill>
              </a:rPr>
              <a:t>со спикерами</a:t>
            </a:r>
          </a:p>
          <a:p>
            <a:pPr algn="ctr"/>
            <a:r>
              <a:rPr lang="ru-RU" sz="800" dirty="0">
                <a:solidFill>
                  <a:srgbClr val="ECEDF8"/>
                </a:solidFill>
              </a:rPr>
              <a:t>с ответственными исполнителями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3B1B6D6C-A698-475F-96D7-DA005E1F846E}"/>
              </a:ext>
            </a:extLst>
          </p:cNvPr>
          <p:cNvSpPr txBox="1"/>
          <p:nvPr/>
        </p:nvSpPr>
        <p:spPr>
          <a:xfrm>
            <a:off x="2368525" y="1852363"/>
            <a:ext cx="122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регистрации </a:t>
            </a:r>
            <a:br>
              <a:rPr lang="ru-RU" sz="800" dirty="0">
                <a:solidFill>
                  <a:srgbClr val="ECEDF8"/>
                </a:solidFill>
              </a:rPr>
            </a:br>
            <a:r>
              <a:rPr lang="ru-RU" sz="800" dirty="0">
                <a:solidFill>
                  <a:srgbClr val="ECEDF8"/>
                </a:solidFill>
              </a:rPr>
              <a:t>и информационных рассылок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2BFF0E86-D37B-4F74-A1F8-11A6FC8EC686}"/>
              </a:ext>
            </a:extLst>
          </p:cNvPr>
          <p:cNvSpPr txBox="1"/>
          <p:nvPr/>
        </p:nvSpPr>
        <p:spPr>
          <a:xfrm>
            <a:off x="700896" y="3043706"/>
            <a:ext cx="134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бронирования помещений и организации технического обеспечения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04703EF9-61BD-4D7A-955E-11B44F9A7945}"/>
              </a:ext>
            </a:extLst>
          </p:cNvPr>
          <p:cNvSpPr txBox="1"/>
          <p:nvPr/>
        </p:nvSpPr>
        <p:spPr>
          <a:xfrm>
            <a:off x="3939402" y="1852363"/>
            <a:ext cx="13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организации пропуска на территорию проведения мероприятия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EC4BC223-6203-43FE-9A13-6D741D22B19F}"/>
              </a:ext>
            </a:extLst>
          </p:cNvPr>
          <p:cNvSpPr txBox="1"/>
          <p:nvPr/>
        </p:nvSpPr>
        <p:spPr>
          <a:xfrm>
            <a:off x="5667841" y="1852363"/>
            <a:ext cx="13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формирования отчетов по участникам </a:t>
            </a:r>
          </a:p>
          <a:p>
            <a:pPr algn="ctr"/>
            <a:r>
              <a:rPr lang="ru-RU" sz="800" dirty="0">
                <a:solidFill>
                  <a:srgbClr val="ECEDF8"/>
                </a:solidFill>
              </a:rPr>
              <a:t>и мероприятиям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53E448D3-9AE3-40DE-8EFD-061FA9D1989F}"/>
              </a:ext>
            </a:extLst>
          </p:cNvPr>
          <p:cNvSpPr txBox="1"/>
          <p:nvPr/>
        </p:nvSpPr>
        <p:spPr>
          <a:xfrm>
            <a:off x="5669933" y="3043706"/>
            <a:ext cx="13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Хранение полной информации о всех проведенных мероприятиях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2387CF52-185A-44CC-A5D8-467F51AE1583}"/>
              </a:ext>
            </a:extLst>
          </p:cNvPr>
          <p:cNvSpPr txBox="1"/>
          <p:nvPr/>
        </p:nvSpPr>
        <p:spPr>
          <a:xfrm>
            <a:off x="2368525" y="3043706"/>
            <a:ext cx="122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Сервисы организации трансфера, питания и проживания участников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564E4117-428D-431D-8169-BB2503EEE86D}"/>
              </a:ext>
            </a:extLst>
          </p:cNvPr>
          <p:cNvSpPr txBox="1"/>
          <p:nvPr/>
        </p:nvSpPr>
        <p:spPr>
          <a:xfrm>
            <a:off x="7341946" y="2415804"/>
            <a:ext cx="13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ECEDF8"/>
                </a:solidFill>
              </a:rPr>
              <a:t>Формирование шаблона мероприятия для повторного проведения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6D9C84BB-FA73-49CF-9663-B9B66452F75B}"/>
              </a:ext>
            </a:extLst>
          </p:cNvPr>
          <p:cNvSpPr txBox="1"/>
          <p:nvPr/>
        </p:nvSpPr>
        <p:spPr>
          <a:xfrm>
            <a:off x="1222127" y="3893163"/>
            <a:ext cx="1250407" cy="34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94EC2"/>
                </a:solidFill>
              </a:rPr>
              <a:t>Схемы расположения помещений, их фотографии и техническое наполнение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4C90D657-6C6B-47DA-B0A0-F902BB2B137A}"/>
              </a:ext>
            </a:extLst>
          </p:cNvPr>
          <p:cNvSpPr txBox="1"/>
          <p:nvPr/>
        </p:nvSpPr>
        <p:spPr>
          <a:xfrm>
            <a:off x="1222127" y="4509952"/>
            <a:ext cx="1250407" cy="34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94EC2"/>
                </a:solidFill>
              </a:rPr>
              <a:t>Организация пропуска </a:t>
            </a:r>
            <a:br>
              <a:rPr lang="ru-RU" sz="800" dirty="0">
                <a:solidFill>
                  <a:srgbClr val="494EC2"/>
                </a:solidFill>
              </a:rPr>
            </a:br>
            <a:r>
              <a:rPr lang="ru-RU" sz="800" dirty="0">
                <a:solidFill>
                  <a:srgbClr val="494EC2"/>
                </a:solidFill>
              </a:rPr>
              <a:t>по индивидуальным </a:t>
            </a:r>
            <a:br>
              <a:rPr lang="ru-RU" sz="800" dirty="0">
                <a:solidFill>
                  <a:srgbClr val="494EC2"/>
                </a:solidFill>
              </a:rPr>
            </a:br>
            <a:r>
              <a:rPr lang="en-US" sz="800" dirty="0">
                <a:solidFill>
                  <a:srgbClr val="494EC2"/>
                </a:solidFill>
              </a:rPr>
              <a:t>QR-</a:t>
            </a:r>
            <a:r>
              <a:rPr lang="ru-RU" sz="800" dirty="0">
                <a:solidFill>
                  <a:srgbClr val="494EC2"/>
                </a:solidFill>
              </a:rPr>
              <a:t>кодам участников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23E7B0F1-C521-4193-B055-532A01D208BF}"/>
              </a:ext>
            </a:extLst>
          </p:cNvPr>
          <p:cNvSpPr txBox="1"/>
          <p:nvPr/>
        </p:nvSpPr>
        <p:spPr>
          <a:xfrm>
            <a:off x="3104362" y="4011428"/>
            <a:ext cx="1250407" cy="25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94EC2"/>
                </a:solidFill>
              </a:rPr>
              <a:t>Обеспечение </a:t>
            </a:r>
            <a:br>
              <a:rPr lang="ru-RU" sz="800" dirty="0">
                <a:solidFill>
                  <a:srgbClr val="494EC2"/>
                </a:solidFill>
              </a:rPr>
            </a:br>
            <a:r>
              <a:rPr lang="ru-RU" sz="800" dirty="0">
                <a:solidFill>
                  <a:srgbClr val="494EC2"/>
                </a:solidFill>
              </a:rPr>
              <a:t>оплаты оргвзносов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AC187A86-3F49-4CC2-8C46-AD9A57A72F44}"/>
              </a:ext>
            </a:extLst>
          </p:cNvPr>
          <p:cNvSpPr txBox="1"/>
          <p:nvPr/>
        </p:nvSpPr>
        <p:spPr>
          <a:xfrm>
            <a:off x="3064724" y="4509641"/>
            <a:ext cx="1433010" cy="34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94EC2"/>
                </a:solidFill>
              </a:rPr>
              <a:t>Заказ сувенирной продукции </a:t>
            </a:r>
            <a:br>
              <a:rPr lang="ru-RU" sz="800" dirty="0">
                <a:solidFill>
                  <a:srgbClr val="494EC2"/>
                </a:solidFill>
              </a:rPr>
            </a:br>
            <a:r>
              <a:rPr lang="ru-RU" sz="800" dirty="0">
                <a:solidFill>
                  <a:srgbClr val="494EC2"/>
                </a:solidFill>
              </a:rPr>
              <a:t>и изготовления информационных материалов</a:t>
            </a:r>
          </a:p>
        </p:txBody>
      </p:sp>
      <p:grpSp>
        <p:nvGrpSpPr>
          <p:cNvPr id="399" name="Group 15">
            <a:extLst>
              <a:ext uri="{FF2B5EF4-FFF2-40B4-BE49-F238E27FC236}">
                <a16:creationId xmlns:a16="http://schemas.microsoft.com/office/drawing/2014/main" id="{747F669E-3821-49DB-B85A-76E1027B7C71}"/>
              </a:ext>
            </a:extLst>
          </p:cNvPr>
          <p:cNvGrpSpPr/>
          <p:nvPr/>
        </p:nvGrpSpPr>
        <p:grpSpPr bwMode="gray">
          <a:xfrm>
            <a:off x="1025708" y="1382652"/>
            <a:ext cx="743718" cy="441763"/>
            <a:chOff x="1542347" y="3550303"/>
            <a:chExt cx="1775279" cy="1032202"/>
          </a:xfrm>
        </p:grpSpPr>
        <p:sp>
          <p:nvSpPr>
            <p:cNvPr id="565" name="Freeform 14">
              <a:extLst>
                <a:ext uri="{FF2B5EF4-FFF2-40B4-BE49-F238E27FC236}">
                  <a16:creationId xmlns:a16="http://schemas.microsoft.com/office/drawing/2014/main" id="{C5139126-5CA7-4E58-8EC3-B2CF9A1FFCD5}"/>
                </a:ext>
              </a:extLst>
            </p:cNvPr>
            <p:cNvSpPr/>
            <p:nvPr/>
          </p:nvSpPr>
          <p:spPr bwMode="gray">
            <a:xfrm>
              <a:off x="1737360" y="3832860"/>
              <a:ext cx="1424940" cy="708660"/>
            </a:xfrm>
            <a:custGeom>
              <a:avLst/>
              <a:gdLst>
                <a:gd name="connsiteX0" fmla="*/ 205740 w 1424940"/>
                <a:gd name="connsiteY0" fmla="*/ 0 h 708660"/>
                <a:gd name="connsiteX1" fmla="*/ 487680 w 1424940"/>
                <a:gd name="connsiteY1" fmla="*/ 327660 h 708660"/>
                <a:gd name="connsiteX2" fmla="*/ 838200 w 1424940"/>
                <a:gd name="connsiteY2" fmla="*/ 708660 h 708660"/>
                <a:gd name="connsiteX3" fmla="*/ 1424940 w 1424940"/>
                <a:gd name="connsiteY3" fmla="*/ 662940 h 708660"/>
                <a:gd name="connsiteX4" fmla="*/ 495300 w 1424940"/>
                <a:gd name="connsiteY4" fmla="*/ 335280 h 708660"/>
                <a:gd name="connsiteX5" fmla="*/ 685800 w 1424940"/>
                <a:gd name="connsiteY5" fmla="*/ 15240 h 708660"/>
                <a:gd name="connsiteX6" fmla="*/ 1082040 w 1424940"/>
                <a:gd name="connsiteY6" fmla="*/ 106680 h 708660"/>
                <a:gd name="connsiteX7" fmla="*/ 434340 w 1424940"/>
                <a:gd name="connsiteY7" fmla="*/ 320040 h 708660"/>
                <a:gd name="connsiteX8" fmla="*/ 0 w 1424940"/>
                <a:gd name="connsiteY8" fmla="*/ 586740 h 708660"/>
                <a:gd name="connsiteX9" fmla="*/ 205740 w 1424940"/>
                <a:gd name="connsiteY9" fmla="*/ 0 h 70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4940" h="708660">
                  <a:moveTo>
                    <a:pt x="205740" y="0"/>
                  </a:moveTo>
                  <a:lnTo>
                    <a:pt x="487680" y="327660"/>
                  </a:lnTo>
                  <a:lnTo>
                    <a:pt x="838200" y="708660"/>
                  </a:lnTo>
                  <a:lnTo>
                    <a:pt x="1424940" y="662940"/>
                  </a:lnTo>
                  <a:lnTo>
                    <a:pt x="495300" y="335280"/>
                  </a:lnTo>
                  <a:lnTo>
                    <a:pt x="685800" y="15240"/>
                  </a:lnTo>
                  <a:lnTo>
                    <a:pt x="1082040" y="106680"/>
                  </a:lnTo>
                  <a:lnTo>
                    <a:pt x="434340" y="320040"/>
                  </a:lnTo>
                  <a:lnTo>
                    <a:pt x="0" y="586740"/>
                  </a:lnTo>
                  <a:lnTo>
                    <a:pt x="205740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566" name="Group 11">
              <a:extLst>
                <a:ext uri="{FF2B5EF4-FFF2-40B4-BE49-F238E27FC236}">
                  <a16:creationId xmlns:a16="http://schemas.microsoft.com/office/drawing/2014/main" id="{9E6329A1-D53B-4E93-B547-8BB7F57D350F}"/>
                </a:ext>
              </a:extLst>
            </p:cNvPr>
            <p:cNvGrpSpPr/>
            <p:nvPr/>
          </p:nvGrpSpPr>
          <p:grpSpPr bwMode="gray">
            <a:xfrm>
              <a:off x="1980994" y="3664405"/>
              <a:ext cx="407876" cy="541418"/>
              <a:chOff x="1958340" y="4038140"/>
              <a:chExt cx="350520" cy="465280"/>
            </a:xfrm>
          </p:grpSpPr>
          <p:sp>
            <p:nvSpPr>
              <p:cNvPr id="597" name="Oval 10">
                <a:extLst>
                  <a:ext uri="{FF2B5EF4-FFF2-40B4-BE49-F238E27FC236}">
                    <a16:creationId xmlns:a16="http://schemas.microsoft.com/office/drawing/2014/main" id="{6AA339B6-45AE-4B63-BCE2-685C542BFE32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8" name="Group 50">
                <a:extLst>
                  <a:ext uri="{FF2B5EF4-FFF2-40B4-BE49-F238E27FC236}">
                    <a16:creationId xmlns:a16="http://schemas.microsoft.com/office/drawing/2014/main" id="{CA5CE2DA-505A-4285-9650-8B434E042886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99" name="Flowchart: Delay 74">
                  <a:extLst>
                    <a:ext uri="{FF2B5EF4-FFF2-40B4-BE49-F238E27FC236}">
                      <a16:creationId xmlns:a16="http://schemas.microsoft.com/office/drawing/2014/main" id="{77EE86C2-5B81-45C3-887C-A7AFC036923D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0" name="Oval 75">
                  <a:extLst>
                    <a:ext uri="{FF2B5EF4-FFF2-40B4-BE49-F238E27FC236}">
                      <a16:creationId xmlns:a16="http://schemas.microsoft.com/office/drawing/2014/main" id="{99FCDDBB-8DDE-4709-8E7F-E7E41C99C902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67" name="Group 87">
              <a:extLst>
                <a:ext uri="{FF2B5EF4-FFF2-40B4-BE49-F238E27FC236}">
                  <a16:creationId xmlns:a16="http://schemas.microsoft.com/office/drawing/2014/main" id="{6F036802-57E8-4D1D-9C9C-6714FCD6A172}"/>
                </a:ext>
              </a:extLst>
            </p:cNvPr>
            <p:cNvGrpSpPr/>
            <p:nvPr/>
          </p:nvGrpSpPr>
          <p:grpSpPr bwMode="gray">
            <a:xfrm>
              <a:off x="2702943" y="3670235"/>
              <a:ext cx="231976" cy="307924"/>
              <a:chOff x="1958340" y="4038140"/>
              <a:chExt cx="350520" cy="465280"/>
            </a:xfrm>
          </p:grpSpPr>
          <p:sp>
            <p:nvSpPr>
              <p:cNvPr id="593" name="Oval 88">
                <a:extLst>
                  <a:ext uri="{FF2B5EF4-FFF2-40B4-BE49-F238E27FC236}">
                    <a16:creationId xmlns:a16="http://schemas.microsoft.com/office/drawing/2014/main" id="{AA36557F-6CDB-40B3-9B30-A65591808AA0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4" name="Group 89">
                <a:extLst>
                  <a:ext uri="{FF2B5EF4-FFF2-40B4-BE49-F238E27FC236}">
                    <a16:creationId xmlns:a16="http://schemas.microsoft.com/office/drawing/2014/main" id="{DD9963AC-A0AB-4CAF-82AC-B5FD289025AA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95" name="Flowchart: Delay 90">
                  <a:extLst>
                    <a:ext uri="{FF2B5EF4-FFF2-40B4-BE49-F238E27FC236}">
                      <a16:creationId xmlns:a16="http://schemas.microsoft.com/office/drawing/2014/main" id="{CF2BFCF7-1945-4B4B-B119-5AA9720D5756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6" name="Oval 91">
                  <a:extLst>
                    <a:ext uri="{FF2B5EF4-FFF2-40B4-BE49-F238E27FC236}">
                      <a16:creationId xmlns:a16="http://schemas.microsoft.com/office/drawing/2014/main" id="{30D4A989-1628-467A-83BB-1D3955E1EFC1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68" name="Group 92">
              <a:extLst>
                <a:ext uri="{FF2B5EF4-FFF2-40B4-BE49-F238E27FC236}">
                  <a16:creationId xmlns:a16="http://schemas.microsoft.com/office/drawing/2014/main" id="{A2E213BF-0B9E-4857-BB3C-69DB706320E2}"/>
                </a:ext>
              </a:extLst>
            </p:cNvPr>
            <p:cNvGrpSpPr/>
            <p:nvPr/>
          </p:nvGrpSpPr>
          <p:grpSpPr bwMode="gray">
            <a:xfrm>
              <a:off x="2967106" y="4076286"/>
              <a:ext cx="350520" cy="465280"/>
              <a:chOff x="1958340" y="4038140"/>
              <a:chExt cx="350520" cy="465280"/>
            </a:xfrm>
          </p:grpSpPr>
          <p:sp>
            <p:nvSpPr>
              <p:cNvPr id="589" name="Oval 93">
                <a:extLst>
                  <a:ext uri="{FF2B5EF4-FFF2-40B4-BE49-F238E27FC236}">
                    <a16:creationId xmlns:a16="http://schemas.microsoft.com/office/drawing/2014/main" id="{67528EEB-30B6-48E6-8779-36ADCAB00EE8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0" name="Group 94">
                <a:extLst>
                  <a:ext uri="{FF2B5EF4-FFF2-40B4-BE49-F238E27FC236}">
                    <a16:creationId xmlns:a16="http://schemas.microsoft.com/office/drawing/2014/main" id="{4DBF1248-903D-4481-8FE2-92EEE8C59654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91" name="Flowchart: Delay 95">
                  <a:extLst>
                    <a:ext uri="{FF2B5EF4-FFF2-40B4-BE49-F238E27FC236}">
                      <a16:creationId xmlns:a16="http://schemas.microsoft.com/office/drawing/2014/main" id="{BD157E54-A1B7-4390-B4DD-D416315A23E4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2" name="Oval 96">
                  <a:extLst>
                    <a:ext uri="{FF2B5EF4-FFF2-40B4-BE49-F238E27FC236}">
                      <a16:creationId xmlns:a16="http://schemas.microsoft.com/office/drawing/2014/main" id="{BBD767E8-C1E0-44DC-8C46-104D4CE27B6E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69" name="Group 102">
              <a:extLst>
                <a:ext uri="{FF2B5EF4-FFF2-40B4-BE49-F238E27FC236}">
                  <a16:creationId xmlns:a16="http://schemas.microsoft.com/office/drawing/2014/main" id="{011DEE24-45E6-40A0-BA57-721B54CE0D25}"/>
                </a:ext>
              </a:extLst>
            </p:cNvPr>
            <p:cNvGrpSpPr/>
            <p:nvPr/>
          </p:nvGrpSpPr>
          <p:grpSpPr bwMode="gray">
            <a:xfrm>
              <a:off x="1542347" y="4012597"/>
              <a:ext cx="350520" cy="465280"/>
              <a:chOff x="1958340" y="4038140"/>
              <a:chExt cx="350520" cy="465280"/>
            </a:xfrm>
          </p:grpSpPr>
          <p:sp>
            <p:nvSpPr>
              <p:cNvPr id="585" name="Oval 103">
                <a:extLst>
                  <a:ext uri="{FF2B5EF4-FFF2-40B4-BE49-F238E27FC236}">
                    <a16:creationId xmlns:a16="http://schemas.microsoft.com/office/drawing/2014/main" id="{AD32E926-1942-4DA1-9A91-E0C1059ED9D7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6" name="Group 104">
                <a:extLst>
                  <a:ext uri="{FF2B5EF4-FFF2-40B4-BE49-F238E27FC236}">
                    <a16:creationId xmlns:a16="http://schemas.microsoft.com/office/drawing/2014/main" id="{F7A915E1-BFC6-4317-BF5A-FBE5CF054E11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87" name="Flowchart: Delay 105">
                  <a:extLst>
                    <a:ext uri="{FF2B5EF4-FFF2-40B4-BE49-F238E27FC236}">
                      <a16:creationId xmlns:a16="http://schemas.microsoft.com/office/drawing/2014/main" id="{AA29CC19-FA07-4D22-A4FB-A7DA73C3249C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8" name="Oval 106">
                  <a:extLst>
                    <a:ext uri="{FF2B5EF4-FFF2-40B4-BE49-F238E27FC236}">
                      <a16:creationId xmlns:a16="http://schemas.microsoft.com/office/drawing/2014/main" id="{3A0FFA3F-DA8A-45D9-9A86-265FCD7541BD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70" name="Group 107">
              <a:extLst>
                <a:ext uri="{FF2B5EF4-FFF2-40B4-BE49-F238E27FC236}">
                  <a16:creationId xmlns:a16="http://schemas.microsoft.com/office/drawing/2014/main" id="{50642700-642F-409D-A90C-4D278564B327}"/>
                </a:ext>
              </a:extLst>
            </p:cNvPr>
            <p:cNvGrpSpPr/>
            <p:nvPr/>
          </p:nvGrpSpPr>
          <p:grpSpPr bwMode="gray">
            <a:xfrm>
              <a:off x="1818920" y="3550303"/>
              <a:ext cx="231976" cy="307924"/>
              <a:chOff x="1958340" y="4038140"/>
              <a:chExt cx="350520" cy="465280"/>
            </a:xfrm>
          </p:grpSpPr>
          <p:sp>
            <p:nvSpPr>
              <p:cNvPr id="581" name="Oval 108">
                <a:extLst>
                  <a:ext uri="{FF2B5EF4-FFF2-40B4-BE49-F238E27FC236}">
                    <a16:creationId xmlns:a16="http://schemas.microsoft.com/office/drawing/2014/main" id="{DCF99C8D-0896-4B20-A882-57F4E933649C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2" name="Group 109">
                <a:extLst>
                  <a:ext uri="{FF2B5EF4-FFF2-40B4-BE49-F238E27FC236}">
                    <a16:creationId xmlns:a16="http://schemas.microsoft.com/office/drawing/2014/main" id="{E2B8DDA7-5FCD-4F40-BFDD-028B2B469581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83" name="Flowchart: Delay 110">
                  <a:extLst>
                    <a:ext uri="{FF2B5EF4-FFF2-40B4-BE49-F238E27FC236}">
                      <a16:creationId xmlns:a16="http://schemas.microsoft.com/office/drawing/2014/main" id="{A7B9BE69-8B74-4B60-A664-0421C3F91F5A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4" name="Oval 111">
                  <a:extLst>
                    <a:ext uri="{FF2B5EF4-FFF2-40B4-BE49-F238E27FC236}">
                      <a16:creationId xmlns:a16="http://schemas.microsoft.com/office/drawing/2014/main" id="{5137D90C-E084-4FD2-9386-A0FB8D2547DA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71" name="Group 112">
              <a:extLst>
                <a:ext uri="{FF2B5EF4-FFF2-40B4-BE49-F238E27FC236}">
                  <a16:creationId xmlns:a16="http://schemas.microsoft.com/office/drawing/2014/main" id="{A4AC522B-FA7F-4EAD-B642-8EC2D54FBCCA}"/>
                </a:ext>
              </a:extLst>
            </p:cNvPr>
            <p:cNvGrpSpPr/>
            <p:nvPr/>
          </p:nvGrpSpPr>
          <p:grpSpPr bwMode="gray">
            <a:xfrm>
              <a:off x="2403851" y="4117225"/>
              <a:ext cx="350520" cy="465280"/>
              <a:chOff x="1958340" y="4038140"/>
              <a:chExt cx="350520" cy="465280"/>
            </a:xfrm>
          </p:grpSpPr>
          <p:sp>
            <p:nvSpPr>
              <p:cNvPr id="577" name="Oval 113">
                <a:extLst>
                  <a:ext uri="{FF2B5EF4-FFF2-40B4-BE49-F238E27FC236}">
                    <a16:creationId xmlns:a16="http://schemas.microsoft.com/office/drawing/2014/main" id="{96860453-E1E7-4AE4-82B1-679764923820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8" name="Group 114">
                <a:extLst>
                  <a:ext uri="{FF2B5EF4-FFF2-40B4-BE49-F238E27FC236}">
                    <a16:creationId xmlns:a16="http://schemas.microsoft.com/office/drawing/2014/main" id="{EDBA82C0-A4C2-41C6-8739-23A89B4DA3A9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79" name="Flowchart: Delay 115">
                  <a:extLst>
                    <a:ext uri="{FF2B5EF4-FFF2-40B4-BE49-F238E27FC236}">
                      <a16:creationId xmlns:a16="http://schemas.microsoft.com/office/drawing/2014/main" id="{F3425808-C631-476F-B302-297E8FABB8F2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0" name="Oval 116">
                  <a:extLst>
                    <a:ext uri="{FF2B5EF4-FFF2-40B4-BE49-F238E27FC236}">
                      <a16:creationId xmlns:a16="http://schemas.microsoft.com/office/drawing/2014/main" id="{D8BE87F0-F084-4F5F-B4F0-C78E1BAABE2D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72" name="Group 122">
              <a:extLst>
                <a:ext uri="{FF2B5EF4-FFF2-40B4-BE49-F238E27FC236}">
                  <a16:creationId xmlns:a16="http://schemas.microsoft.com/office/drawing/2014/main" id="{1DAE2CFA-E817-464E-B37B-CF25D84649AB}"/>
                </a:ext>
              </a:extLst>
            </p:cNvPr>
            <p:cNvGrpSpPr/>
            <p:nvPr/>
          </p:nvGrpSpPr>
          <p:grpSpPr bwMode="gray">
            <a:xfrm>
              <a:off x="2333487" y="3555195"/>
              <a:ext cx="231976" cy="307924"/>
              <a:chOff x="1958340" y="4038140"/>
              <a:chExt cx="350520" cy="465280"/>
            </a:xfrm>
          </p:grpSpPr>
          <p:sp>
            <p:nvSpPr>
              <p:cNvPr id="573" name="Oval 123">
                <a:extLst>
                  <a:ext uri="{FF2B5EF4-FFF2-40B4-BE49-F238E27FC236}">
                    <a16:creationId xmlns:a16="http://schemas.microsoft.com/office/drawing/2014/main" id="{A2FE2C32-835D-4C91-A210-D86C117497E9}"/>
                  </a:ext>
                </a:extLst>
              </p:cNvPr>
              <p:cNvSpPr/>
              <p:nvPr/>
            </p:nvSpPr>
            <p:spPr bwMode="gray">
              <a:xfrm>
                <a:off x="1958340" y="4425172"/>
                <a:ext cx="350520" cy="782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4" name="Group 124">
                <a:extLst>
                  <a:ext uri="{FF2B5EF4-FFF2-40B4-BE49-F238E27FC236}">
                    <a16:creationId xmlns:a16="http://schemas.microsoft.com/office/drawing/2014/main" id="{8B7D0E91-D81B-4510-9CF5-B73F8CCD1A66}"/>
                  </a:ext>
                </a:extLst>
              </p:cNvPr>
              <p:cNvGrpSpPr/>
              <p:nvPr/>
            </p:nvGrpSpPr>
            <p:grpSpPr bwMode="gray">
              <a:xfrm>
                <a:off x="2059433" y="4038140"/>
                <a:ext cx="166242" cy="417512"/>
                <a:chOff x="8167898" y="1496729"/>
                <a:chExt cx="243153" cy="61067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575" name="Flowchart: Delay 125">
                  <a:extLst>
                    <a:ext uri="{FF2B5EF4-FFF2-40B4-BE49-F238E27FC236}">
                      <a16:creationId xmlns:a16="http://schemas.microsoft.com/office/drawing/2014/main" id="{BB284986-0A40-4E02-A9AF-200FEB7A983E}"/>
                    </a:ext>
                  </a:extLst>
                </p:cNvPr>
                <p:cNvSpPr/>
                <p:nvPr/>
              </p:nvSpPr>
              <p:spPr bwMode="gray">
                <a:xfrm rot="16200000">
                  <a:off x="8101362" y="1797717"/>
                  <a:ext cx="376225" cy="243153"/>
                </a:xfrm>
                <a:prstGeom prst="flowChartDelay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6" name="Oval 126">
                  <a:extLst>
                    <a:ext uri="{FF2B5EF4-FFF2-40B4-BE49-F238E27FC236}">
                      <a16:creationId xmlns:a16="http://schemas.microsoft.com/office/drawing/2014/main" id="{E49D0CF3-8939-4640-AC59-DAE6F3BE031F}"/>
                    </a:ext>
                  </a:extLst>
                </p:cNvPr>
                <p:cNvSpPr/>
                <p:nvPr/>
              </p:nvSpPr>
              <p:spPr bwMode="gray">
                <a:xfrm>
                  <a:off x="8181949" y="1496729"/>
                  <a:ext cx="215050" cy="215050"/>
                </a:xfrm>
                <a:prstGeom prst="ellipse">
                  <a:avLst/>
                </a:prstGeom>
                <a:solidFill>
                  <a:srgbClr val="494EC2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00" name="Group 322">
            <a:extLst>
              <a:ext uri="{FF2B5EF4-FFF2-40B4-BE49-F238E27FC236}">
                <a16:creationId xmlns:a16="http://schemas.microsoft.com/office/drawing/2014/main" id="{412D92BF-73D3-48CE-8D61-A683D4AD9B26}"/>
              </a:ext>
            </a:extLst>
          </p:cNvPr>
          <p:cNvGrpSpPr/>
          <p:nvPr/>
        </p:nvGrpSpPr>
        <p:grpSpPr>
          <a:xfrm>
            <a:off x="3048150" y="2670097"/>
            <a:ext cx="246562" cy="368793"/>
            <a:chOff x="3523493" y="1162241"/>
            <a:chExt cx="3250114" cy="4758499"/>
          </a:xfrm>
          <a:solidFill>
            <a:schemeClr val="bg1"/>
          </a:solidFill>
        </p:grpSpPr>
        <p:sp>
          <p:nvSpPr>
            <p:cNvPr id="561" name="Rounded Rectangle 18449">
              <a:extLst>
                <a:ext uri="{FF2B5EF4-FFF2-40B4-BE49-F238E27FC236}">
                  <a16:creationId xmlns:a16="http://schemas.microsoft.com/office/drawing/2014/main" id="{4838E640-FD4D-4BFC-804E-16582BBA07DB}"/>
                </a:ext>
              </a:extLst>
            </p:cNvPr>
            <p:cNvSpPr/>
            <p:nvPr/>
          </p:nvSpPr>
          <p:spPr>
            <a:xfrm>
              <a:off x="3523493" y="1162241"/>
              <a:ext cx="2505831" cy="4758499"/>
            </a:xfrm>
            <a:custGeom>
              <a:avLst/>
              <a:gdLst/>
              <a:ahLst/>
              <a:cxnLst/>
              <a:rect l="l" t="t" r="r" b="b"/>
              <a:pathLst>
                <a:path w="2505831" h="4758499">
                  <a:moveTo>
                    <a:pt x="1630326" y="28384"/>
                  </a:moveTo>
                  <a:cubicBezTo>
                    <a:pt x="1861351" y="28384"/>
                    <a:pt x="2048633" y="215666"/>
                    <a:pt x="2048633" y="446691"/>
                  </a:cubicBezTo>
                  <a:cubicBezTo>
                    <a:pt x="2048633" y="677716"/>
                    <a:pt x="1861351" y="864998"/>
                    <a:pt x="1630326" y="864998"/>
                  </a:cubicBezTo>
                  <a:cubicBezTo>
                    <a:pt x="1399301" y="864998"/>
                    <a:pt x="1212019" y="677716"/>
                    <a:pt x="1212019" y="446691"/>
                  </a:cubicBezTo>
                  <a:cubicBezTo>
                    <a:pt x="1212019" y="215666"/>
                    <a:pt x="1399301" y="28384"/>
                    <a:pt x="1630326" y="28384"/>
                  </a:cubicBezTo>
                  <a:close/>
                  <a:moveTo>
                    <a:pt x="211055" y="142"/>
                  </a:moveTo>
                  <a:cubicBezTo>
                    <a:pt x="263088" y="2086"/>
                    <a:pt x="314378" y="23881"/>
                    <a:pt x="352594" y="65064"/>
                  </a:cubicBezTo>
                  <a:lnTo>
                    <a:pt x="1167072" y="942785"/>
                  </a:lnTo>
                  <a:lnTo>
                    <a:pt x="1212019" y="942785"/>
                  </a:lnTo>
                  <a:lnTo>
                    <a:pt x="1212019" y="942784"/>
                  </a:lnTo>
                  <a:lnTo>
                    <a:pt x="2004659" y="942784"/>
                  </a:lnTo>
                  <a:lnTo>
                    <a:pt x="2004659" y="942785"/>
                  </a:lnTo>
                  <a:lnTo>
                    <a:pt x="2106935" y="942785"/>
                  </a:lnTo>
                  <a:cubicBezTo>
                    <a:pt x="2327239" y="942785"/>
                    <a:pt x="2505831" y="1121377"/>
                    <a:pt x="2505831" y="1341681"/>
                  </a:cubicBezTo>
                  <a:lnTo>
                    <a:pt x="2505831" y="1448764"/>
                  </a:lnTo>
                  <a:lnTo>
                    <a:pt x="2504174" y="1464334"/>
                  </a:lnTo>
                  <a:lnTo>
                    <a:pt x="2504174" y="2026699"/>
                  </a:lnTo>
                  <a:cubicBezTo>
                    <a:pt x="2505768" y="2029374"/>
                    <a:pt x="2505831" y="2032133"/>
                    <a:pt x="2505831" y="2034906"/>
                  </a:cubicBezTo>
                  <a:lnTo>
                    <a:pt x="2505831" y="2514544"/>
                  </a:lnTo>
                  <a:cubicBezTo>
                    <a:pt x="2505831" y="2612961"/>
                    <a:pt x="2426048" y="2692744"/>
                    <a:pt x="2327631" y="2692744"/>
                  </a:cubicBezTo>
                  <a:cubicBezTo>
                    <a:pt x="2229214" y="2692744"/>
                    <a:pt x="2149431" y="2612961"/>
                    <a:pt x="2149431" y="2514544"/>
                  </a:cubicBezTo>
                  <a:lnTo>
                    <a:pt x="2149431" y="2347722"/>
                  </a:lnTo>
                  <a:lnTo>
                    <a:pt x="2148644" y="2347722"/>
                  </a:lnTo>
                  <a:lnTo>
                    <a:pt x="2148644" y="1531371"/>
                  </a:lnTo>
                  <a:lnTo>
                    <a:pt x="2084352" y="1531371"/>
                  </a:lnTo>
                  <a:lnTo>
                    <a:pt x="2084352" y="4543869"/>
                  </a:lnTo>
                  <a:cubicBezTo>
                    <a:pt x="2084352" y="4662406"/>
                    <a:pt x="1988259" y="4758499"/>
                    <a:pt x="1869722" y="4758499"/>
                  </a:cubicBezTo>
                  <a:cubicBezTo>
                    <a:pt x="1751185" y="4758499"/>
                    <a:pt x="1655092" y="4662406"/>
                    <a:pt x="1655092" y="4543869"/>
                  </a:cubicBezTo>
                  <a:lnTo>
                    <a:pt x="1655092" y="2678239"/>
                  </a:lnTo>
                  <a:lnTo>
                    <a:pt x="1569207" y="2678239"/>
                  </a:lnTo>
                  <a:lnTo>
                    <a:pt x="1569207" y="4543869"/>
                  </a:lnTo>
                  <a:cubicBezTo>
                    <a:pt x="1569207" y="4662406"/>
                    <a:pt x="1473114" y="4758499"/>
                    <a:pt x="1354577" y="4758499"/>
                  </a:cubicBezTo>
                  <a:cubicBezTo>
                    <a:pt x="1236040" y="4758499"/>
                    <a:pt x="1139947" y="4662406"/>
                    <a:pt x="1139947" y="4543869"/>
                  </a:cubicBezTo>
                  <a:lnTo>
                    <a:pt x="1139947" y="1511773"/>
                  </a:lnTo>
                  <a:lnTo>
                    <a:pt x="54319" y="341848"/>
                  </a:lnTo>
                  <a:cubicBezTo>
                    <a:pt x="-22113" y="259481"/>
                    <a:pt x="-17302" y="130750"/>
                    <a:pt x="65065" y="54318"/>
                  </a:cubicBezTo>
                  <a:cubicBezTo>
                    <a:pt x="106248" y="16102"/>
                    <a:pt x="159023" y="-1803"/>
                    <a:pt x="211055" y="14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562" name="Group 325">
              <a:extLst>
                <a:ext uri="{FF2B5EF4-FFF2-40B4-BE49-F238E27FC236}">
                  <a16:creationId xmlns:a16="http://schemas.microsoft.com/office/drawing/2014/main" id="{17D97D74-5DA9-4B06-B4D5-DAD964D9D964}"/>
                </a:ext>
              </a:extLst>
            </p:cNvPr>
            <p:cNvGrpSpPr/>
            <p:nvPr/>
          </p:nvGrpSpPr>
          <p:grpSpPr>
            <a:xfrm>
              <a:off x="5285040" y="3670734"/>
              <a:ext cx="1488567" cy="1285396"/>
              <a:chOff x="6237541" y="4285865"/>
              <a:chExt cx="1488567" cy="1285396"/>
            </a:xfrm>
            <a:grpFill/>
          </p:grpSpPr>
          <p:sp>
            <p:nvSpPr>
              <p:cNvPr id="563" name="Rounded Rectangle 326">
                <a:extLst>
                  <a:ext uri="{FF2B5EF4-FFF2-40B4-BE49-F238E27FC236}">
                    <a16:creationId xmlns:a16="http://schemas.microsoft.com/office/drawing/2014/main" id="{2CD4C5E7-93FB-452E-B7E4-E6C0135D3BF9}"/>
                  </a:ext>
                </a:extLst>
              </p:cNvPr>
              <p:cNvSpPr/>
              <p:nvPr/>
            </p:nvSpPr>
            <p:spPr>
              <a:xfrm>
                <a:off x="6653211" y="4285865"/>
                <a:ext cx="657228" cy="1094894"/>
              </a:xfrm>
              <a:prstGeom prst="roundRect">
                <a:avLst>
                  <a:gd name="adj" fmla="val 15825"/>
                </a:avLst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4" name="Rounded Rectangle 327">
                <a:extLst>
                  <a:ext uri="{FF2B5EF4-FFF2-40B4-BE49-F238E27FC236}">
                    <a16:creationId xmlns:a16="http://schemas.microsoft.com/office/drawing/2014/main" id="{19835251-CA5D-4F5F-9B87-8EB5203EFE15}"/>
                  </a:ext>
                </a:extLst>
              </p:cNvPr>
              <p:cNvSpPr/>
              <p:nvPr/>
            </p:nvSpPr>
            <p:spPr>
              <a:xfrm>
                <a:off x="6237541" y="4476367"/>
                <a:ext cx="1488567" cy="1094894"/>
              </a:xfrm>
              <a:prstGeom prst="roundRect">
                <a:avLst>
                  <a:gd name="adj" fmla="val 13651"/>
                </a:avLst>
              </a:prstGeom>
              <a:solidFill>
                <a:srgbClr val="494EC2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1" name="Rectangle 68">
            <a:extLst>
              <a:ext uri="{FF2B5EF4-FFF2-40B4-BE49-F238E27FC236}">
                <a16:creationId xmlns:a16="http://schemas.microsoft.com/office/drawing/2014/main" id="{D0837C90-7BD1-4638-95EE-307F10AE5B21}"/>
              </a:ext>
            </a:extLst>
          </p:cNvPr>
          <p:cNvSpPr/>
          <p:nvPr/>
        </p:nvSpPr>
        <p:spPr bwMode="gray">
          <a:xfrm>
            <a:off x="1117863" y="2639802"/>
            <a:ext cx="482644" cy="399088"/>
          </a:xfrm>
          <a:custGeom>
            <a:avLst/>
            <a:gdLst/>
            <a:ahLst/>
            <a:cxnLst/>
            <a:rect l="l" t="t" r="r" b="b"/>
            <a:pathLst>
              <a:path w="4463359" h="3654897">
                <a:moveTo>
                  <a:pt x="3684986" y="2172714"/>
                </a:moveTo>
                <a:lnTo>
                  <a:pt x="3684986" y="2571066"/>
                </a:lnTo>
                <a:lnTo>
                  <a:pt x="4037740" y="2571066"/>
                </a:lnTo>
                <a:lnTo>
                  <a:pt x="4037740" y="2172714"/>
                </a:lnTo>
                <a:close/>
                <a:moveTo>
                  <a:pt x="3141760" y="2172714"/>
                </a:moveTo>
                <a:lnTo>
                  <a:pt x="3141760" y="2571066"/>
                </a:lnTo>
                <a:lnTo>
                  <a:pt x="3494514" y="2571066"/>
                </a:lnTo>
                <a:lnTo>
                  <a:pt x="3494514" y="2172714"/>
                </a:lnTo>
                <a:close/>
                <a:moveTo>
                  <a:pt x="2598532" y="2172714"/>
                </a:moveTo>
                <a:lnTo>
                  <a:pt x="2598532" y="2571066"/>
                </a:lnTo>
                <a:lnTo>
                  <a:pt x="2951286" y="2571066"/>
                </a:lnTo>
                <a:lnTo>
                  <a:pt x="2951286" y="2172714"/>
                </a:lnTo>
                <a:close/>
                <a:moveTo>
                  <a:pt x="2055304" y="2172714"/>
                </a:moveTo>
                <a:lnTo>
                  <a:pt x="2055304" y="2571066"/>
                </a:lnTo>
                <a:lnTo>
                  <a:pt x="2408058" y="2571066"/>
                </a:lnTo>
                <a:lnTo>
                  <a:pt x="2408058" y="2172714"/>
                </a:lnTo>
                <a:close/>
                <a:moveTo>
                  <a:pt x="1512076" y="2172714"/>
                </a:moveTo>
                <a:lnTo>
                  <a:pt x="1512076" y="2571066"/>
                </a:lnTo>
                <a:lnTo>
                  <a:pt x="1864830" y="2571066"/>
                </a:lnTo>
                <a:lnTo>
                  <a:pt x="1864830" y="2172714"/>
                </a:lnTo>
                <a:close/>
                <a:moveTo>
                  <a:pt x="968848" y="2172714"/>
                </a:moveTo>
                <a:lnTo>
                  <a:pt x="968848" y="2571066"/>
                </a:lnTo>
                <a:lnTo>
                  <a:pt x="1321602" y="2571066"/>
                </a:lnTo>
                <a:lnTo>
                  <a:pt x="1321602" y="2172714"/>
                </a:lnTo>
                <a:close/>
                <a:moveTo>
                  <a:pt x="425620" y="2172714"/>
                </a:moveTo>
                <a:lnTo>
                  <a:pt x="425620" y="2571066"/>
                </a:lnTo>
                <a:lnTo>
                  <a:pt x="778374" y="2571066"/>
                </a:lnTo>
                <a:lnTo>
                  <a:pt x="778374" y="2172714"/>
                </a:lnTo>
                <a:close/>
                <a:moveTo>
                  <a:pt x="3684986" y="1489236"/>
                </a:moveTo>
                <a:lnTo>
                  <a:pt x="3684986" y="1887588"/>
                </a:lnTo>
                <a:lnTo>
                  <a:pt x="4037740" y="1887588"/>
                </a:lnTo>
                <a:lnTo>
                  <a:pt x="4037740" y="1489236"/>
                </a:lnTo>
                <a:close/>
                <a:moveTo>
                  <a:pt x="3141760" y="1489236"/>
                </a:moveTo>
                <a:lnTo>
                  <a:pt x="3141760" y="1887588"/>
                </a:lnTo>
                <a:lnTo>
                  <a:pt x="3494514" y="1887588"/>
                </a:lnTo>
                <a:lnTo>
                  <a:pt x="3494514" y="1489236"/>
                </a:lnTo>
                <a:close/>
                <a:moveTo>
                  <a:pt x="2598532" y="1489236"/>
                </a:moveTo>
                <a:lnTo>
                  <a:pt x="2598532" y="1887588"/>
                </a:lnTo>
                <a:lnTo>
                  <a:pt x="2951286" y="1887588"/>
                </a:lnTo>
                <a:lnTo>
                  <a:pt x="2951286" y="1489236"/>
                </a:lnTo>
                <a:close/>
                <a:moveTo>
                  <a:pt x="2055304" y="1489236"/>
                </a:moveTo>
                <a:lnTo>
                  <a:pt x="2055304" y="1887588"/>
                </a:lnTo>
                <a:lnTo>
                  <a:pt x="2408058" y="1887588"/>
                </a:lnTo>
                <a:lnTo>
                  <a:pt x="2408058" y="1489236"/>
                </a:lnTo>
                <a:close/>
                <a:moveTo>
                  <a:pt x="1512076" y="1489236"/>
                </a:moveTo>
                <a:lnTo>
                  <a:pt x="1512076" y="1887588"/>
                </a:lnTo>
                <a:lnTo>
                  <a:pt x="1864830" y="1887588"/>
                </a:lnTo>
                <a:lnTo>
                  <a:pt x="1864830" y="1489236"/>
                </a:lnTo>
                <a:close/>
                <a:moveTo>
                  <a:pt x="968848" y="1489236"/>
                </a:moveTo>
                <a:lnTo>
                  <a:pt x="968848" y="1887588"/>
                </a:lnTo>
                <a:lnTo>
                  <a:pt x="1321602" y="1887588"/>
                </a:lnTo>
                <a:lnTo>
                  <a:pt x="1321602" y="1489236"/>
                </a:lnTo>
                <a:close/>
                <a:moveTo>
                  <a:pt x="425620" y="1489236"/>
                </a:moveTo>
                <a:lnTo>
                  <a:pt x="425620" y="1887588"/>
                </a:lnTo>
                <a:lnTo>
                  <a:pt x="778374" y="1887588"/>
                </a:lnTo>
                <a:lnTo>
                  <a:pt x="778374" y="1489236"/>
                </a:lnTo>
                <a:close/>
                <a:moveTo>
                  <a:pt x="3684986" y="805759"/>
                </a:moveTo>
                <a:lnTo>
                  <a:pt x="3684986" y="1204111"/>
                </a:lnTo>
                <a:lnTo>
                  <a:pt x="4037740" y="1204111"/>
                </a:lnTo>
                <a:lnTo>
                  <a:pt x="4037740" y="805759"/>
                </a:lnTo>
                <a:close/>
                <a:moveTo>
                  <a:pt x="3141760" y="805759"/>
                </a:moveTo>
                <a:lnTo>
                  <a:pt x="3141760" y="1204111"/>
                </a:lnTo>
                <a:lnTo>
                  <a:pt x="3494514" y="1204111"/>
                </a:lnTo>
                <a:lnTo>
                  <a:pt x="3494514" y="805759"/>
                </a:lnTo>
                <a:close/>
                <a:moveTo>
                  <a:pt x="2598532" y="805759"/>
                </a:moveTo>
                <a:lnTo>
                  <a:pt x="2598532" y="1204111"/>
                </a:lnTo>
                <a:lnTo>
                  <a:pt x="2951286" y="1204111"/>
                </a:lnTo>
                <a:lnTo>
                  <a:pt x="2951286" y="805759"/>
                </a:lnTo>
                <a:close/>
                <a:moveTo>
                  <a:pt x="2055304" y="805759"/>
                </a:moveTo>
                <a:lnTo>
                  <a:pt x="2055304" y="1204111"/>
                </a:lnTo>
                <a:lnTo>
                  <a:pt x="2408058" y="1204111"/>
                </a:lnTo>
                <a:lnTo>
                  <a:pt x="2408058" y="805759"/>
                </a:lnTo>
                <a:close/>
                <a:moveTo>
                  <a:pt x="1512076" y="805759"/>
                </a:moveTo>
                <a:lnTo>
                  <a:pt x="1512076" y="1204111"/>
                </a:lnTo>
                <a:lnTo>
                  <a:pt x="1864830" y="1204111"/>
                </a:lnTo>
                <a:lnTo>
                  <a:pt x="1864830" y="805759"/>
                </a:lnTo>
                <a:close/>
                <a:moveTo>
                  <a:pt x="968848" y="805759"/>
                </a:moveTo>
                <a:lnTo>
                  <a:pt x="968848" y="1204111"/>
                </a:lnTo>
                <a:lnTo>
                  <a:pt x="1321602" y="1204111"/>
                </a:lnTo>
                <a:lnTo>
                  <a:pt x="1321602" y="805759"/>
                </a:lnTo>
                <a:close/>
                <a:moveTo>
                  <a:pt x="425620" y="805759"/>
                </a:moveTo>
                <a:lnTo>
                  <a:pt x="425620" y="1204111"/>
                </a:lnTo>
                <a:lnTo>
                  <a:pt x="778374" y="1204111"/>
                </a:lnTo>
                <a:lnTo>
                  <a:pt x="778374" y="805759"/>
                </a:lnTo>
                <a:close/>
                <a:moveTo>
                  <a:pt x="0" y="344032"/>
                </a:moveTo>
                <a:lnTo>
                  <a:pt x="4463359" y="344032"/>
                </a:lnTo>
                <a:lnTo>
                  <a:pt x="4463359" y="552262"/>
                </a:lnTo>
                <a:lnTo>
                  <a:pt x="4300398" y="552262"/>
                </a:lnTo>
                <a:lnTo>
                  <a:pt x="4300398" y="3446667"/>
                </a:lnTo>
                <a:lnTo>
                  <a:pt x="4463359" y="3446667"/>
                </a:lnTo>
                <a:lnTo>
                  <a:pt x="4463359" y="3654897"/>
                </a:lnTo>
                <a:lnTo>
                  <a:pt x="3537288" y="3654897"/>
                </a:lnTo>
                <a:lnTo>
                  <a:pt x="3537288" y="2951430"/>
                </a:lnTo>
                <a:lnTo>
                  <a:pt x="3184534" y="2951430"/>
                </a:lnTo>
                <a:lnTo>
                  <a:pt x="3184534" y="3654897"/>
                </a:lnTo>
                <a:lnTo>
                  <a:pt x="3143840" y="3654897"/>
                </a:lnTo>
                <a:lnTo>
                  <a:pt x="3143840" y="2951430"/>
                </a:lnTo>
                <a:lnTo>
                  <a:pt x="2791086" y="2951430"/>
                </a:lnTo>
                <a:lnTo>
                  <a:pt x="2791086" y="3654897"/>
                </a:lnTo>
                <a:lnTo>
                  <a:pt x="1672274" y="3654897"/>
                </a:lnTo>
                <a:lnTo>
                  <a:pt x="1672274" y="2951430"/>
                </a:lnTo>
                <a:lnTo>
                  <a:pt x="1319520" y="2951430"/>
                </a:lnTo>
                <a:lnTo>
                  <a:pt x="1319520" y="3654897"/>
                </a:lnTo>
                <a:lnTo>
                  <a:pt x="1278826" y="3654897"/>
                </a:lnTo>
                <a:lnTo>
                  <a:pt x="1278826" y="2951430"/>
                </a:lnTo>
                <a:lnTo>
                  <a:pt x="926072" y="2951430"/>
                </a:lnTo>
                <a:lnTo>
                  <a:pt x="926072" y="3654897"/>
                </a:lnTo>
                <a:lnTo>
                  <a:pt x="0" y="3654897"/>
                </a:lnTo>
                <a:lnTo>
                  <a:pt x="0" y="3446667"/>
                </a:lnTo>
                <a:lnTo>
                  <a:pt x="162962" y="3446667"/>
                </a:lnTo>
                <a:lnTo>
                  <a:pt x="162962" y="552262"/>
                </a:lnTo>
                <a:lnTo>
                  <a:pt x="0" y="552262"/>
                </a:lnTo>
                <a:close/>
                <a:moveTo>
                  <a:pt x="0" y="0"/>
                </a:moveTo>
                <a:lnTo>
                  <a:pt x="4463359" y="0"/>
                </a:lnTo>
                <a:lnTo>
                  <a:pt x="4463359" y="280658"/>
                </a:lnTo>
                <a:lnTo>
                  <a:pt x="0" y="280658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33" tIns="43366" rIns="86733" bIns="43366" spcCol="0" rtlCol="0" anchor="ctr"/>
          <a:lstStyle/>
          <a:p>
            <a:pPr algn="ctr"/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402" name="Rectangle 94234">
            <a:extLst>
              <a:ext uri="{FF2B5EF4-FFF2-40B4-BE49-F238E27FC236}">
                <a16:creationId xmlns:a16="http://schemas.microsoft.com/office/drawing/2014/main" id="{B3B02591-B367-429A-BF34-80091F93887D}"/>
              </a:ext>
            </a:extLst>
          </p:cNvPr>
          <p:cNvSpPr/>
          <p:nvPr/>
        </p:nvSpPr>
        <p:spPr bwMode="auto">
          <a:xfrm>
            <a:off x="835372" y="4585062"/>
            <a:ext cx="291806" cy="298994"/>
          </a:xfrm>
          <a:custGeom>
            <a:avLst/>
            <a:gdLst/>
            <a:ahLst/>
            <a:cxnLst/>
            <a:rect l="l" t="t" r="r" b="b"/>
            <a:pathLst>
              <a:path w="2146300" h="2152650">
                <a:moveTo>
                  <a:pt x="2006600" y="2016126"/>
                </a:moveTo>
                <a:lnTo>
                  <a:pt x="2146300" y="2016126"/>
                </a:lnTo>
                <a:lnTo>
                  <a:pt x="2146300" y="2152650"/>
                </a:lnTo>
                <a:lnTo>
                  <a:pt x="2006600" y="2152650"/>
                </a:lnTo>
                <a:close/>
                <a:moveTo>
                  <a:pt x="869950" y="1870076"/>
                </a:moveTo>
                <a:lnTo>
                  <a:pt x="1009650" y="1870076"/>
                </a:lnTo>
                <a:lnTo>
                  <a:pt x="1009650" y="2006600"/>
                </a:lnTo>
                <a:lnTo>
                  <a:pt x="869950" y="2006600"/>
                </a:lnTo>
                <a:close/>
                <a:moveTo>
                  <a:pt x="1152525" y="1720056"/>
                </a:moveTo>
                <a:lnTo>
                  <a:pt x="1292225" y="1720056"/>
                </a:lnTo>
                <a:lnTo>
                  <a:pt x="1292225" y="1870076"/>
                </a:lnTo>
                <a:lnTo>
                  <a:pt x="1152525" y="1870076"/>
                </a:lnTo>
                <a:close/>
                <a:moveTo>
                  <a:pt x="250825" y="1689101"/>
                </a:moveTo>
                <a:lnTo>
                  <a:pt x="463551" y="1689101"/>
                </a:lnTo>
                <a:lnTo>
                  <a:pt x="463551" y="1901825"/>
                </a:lnTo>
                <a:lnTo>
                  <a:pt x="250825" y="1901825"/>
                </a:lnTo>
                <a:close/>
                <a:moveTo>
                  <a:pt x="152400" y="1590675"/>
                </a:moveTo>
                <a:lnTo>
                  <a:pt x="152400" y="2000250"/>
                </a:lnTo>
                <a:lnTo>
                  <a:pt x="561975" y="2000250"/>
                </a:lnTo>
                <a:lnTo>
                  <a:pt x="561975" y="1590675"/>
                </a:lnTo>
                <a:close/>
                <a:moveTo>
                  <a:pt x="1571625" y="1583532"/>
                </a:moveTo>
                <a:lnTo>
                  <a:pt x="1711325" y="1583532"/>
                </a:lnTo>
                <a:lnTo>
                  <a:pt x="1711325" y="1720056"/>
                </a:lnTo>
                <a:lnTo>
                  <a:pt x="1571625" y="1720056"/>
                </a:lnTo>
                <a:close/>
                <a:moveTo>
                  <a:pt x="1868489" y="1579562"/>
                </a:moveTo>
                <a:lnTo>
                  <a:pt x="2006600" y="1579562"/>
                </a:lnTo>
                <a:lnTo>
                  <a:pt x="2028031" y="1579562"/>
                </a:lnTo>
                <a:lnTo>
                  <a:pt x="2146300" y="1579562"/>
                </a:lnTo>
                <a:lnTo>
                  <a:pt x="2146300" y="1863328"/>
                </a:lnTo>
                <a:lnTo>
                  <a:pt x="2006600" y="1863328"/>
                </a:lnTo>
                <a:lnTo>
                  <a:pt x="2006600" y="1716086"/>
                </a:lnTo>
                <a:lnTo>
                  <a:pt x="1868489" y="1716086"/>
                </a:lnTo>
                <a:close/>
                <a:moveTo>
                  <a:pt x="1009650" y="1444625"/>
                </a:moveTo>
                <a:lnTo>
                  <a:pt x="1149350" y="1444625"/>
                </a:lnTo>
                <a:lnTo>
                  <a:pt x="1149350" y="1870076"/>
                </a:lnTo>
                <a:lnTo>
                  <a:pt x="1009650" y="1870076"/>
                </a:lnTo>
                <a:lnTo>
                  <a:pt x="1009650" y="1720056"/>
                </a:lnTo>
                <a:lnTo>
                  <a:pt x="869950" y="1720056"/>
                </a:lnTo>
                <a:lnTo>
                  <a:pt x="869950" y="1583532"/>
                </a:lnTo>
                <a:lnTo>
                  <a:pt x="1009650" y="1583532"/>
                </a:lnTo>
                <a:close/>
                <a:moveTo>
                  <a:pt x="1295400" y="1438275"/>
                </a:moveTo>
                <a:lnTo>
                  <a:pt x="1435100" y="1438275"/>
                </a:lnTo>
                <a:lnTo>
                  <a:pt x="1435100" y="1720056"/>
                </a:lnTo>
                <a:lnTo>
                  <a:pt x="1571625" y="1720056"/>
                </a:lnTo>
                <a:lnTo>
                  <a:pt x="1571625" y="1870076"/>
                </a:lnTo>
                <a:lnTo>
                  <a:pt x="1435100" y="1870076"/>
                </a:lnTo>
                <a:lnTo>
                  <a:pt x="1435100" y="2006600"/>
                </a:lnTo>
                <a:lnTo>
                  <a:pt x="1711325" y="2006600"/>
                </a:lnTo>
                <a:lnTo>
                  <a:pt x="1711325" y="1870076"/>
                </a:lnTo>
                <a:lnTo>
                  <a:pt x="1851025" y="1870076"/>
                </a:lnTo>
                <a:lnTo>
                  <a:pt x="1851025" y="2006600"/>
                </a:lnTo>
                <a:lnTo>
                  <a:pt x="1714500" y="2006600"/>
                </a:lnTo>
                <a:lnTo>
                  <a:pt x="1714500" y="2152650"/>
                </a:lnTo>
                <a:lnTo>
                  <a:pt x="1435100" y="2152650"/>
                </a:lnTo>
                <a:lnTo>
                  <a:pt x="1295400" y="2152650"/>
                </a:lnTo>
                <a:lnTo>
                  <a:pt x="1012824" y="2152650"/>
                </a:lnTo>
                <a:lnTo>
                  <a:pt x="1012824" y="2006600"/>
                </a:lnTo>
                <a:lnTo>
                  <a:pt x="1295400" y="2006600"/>
                </a:lnTo>
                <a:lnTo>
                  <a:pt x="1295400" y="1870076"/>
                </a:lnTo>
                <a:lnTo>
                  <a:pt x="1431925" y="1870076"/>
                </a:lnTo>
                <a:lnTo>
                  <a:pt x="1431925" y="1720849"/>
                </a:lnTo>
                <a:lnTo>
                  <a:pt x="1295400" y="1720849"/>
                </a:lnTo>
                <a:close/>
                <a:moveTo>
                  <a:pt x="0" y="1438275"/>
                </a:moveTo>
                <a:lnTo>
                  <a:pt x="714375" y="1438275"/>
                </a:lnTo>
                <a:lnTo>
                  <a:pt x="714375" y="2152650"/>
                </a:lnTo>
                <a:lnTo>
                  <a:pt x="0" y="2152650"/>
                </a:lnTo>
                <a:close/>
                <a:moveTo>
                  <a:pt x="1585911" y="1292225"/>
                </a:moveTo>
                <a:lnTo>
                  <a:pt x="1868489" y="1292225"/>
                </a:lnTo>
                <a:lnTo>
                  <a:pt x="1868489" y="1428749"/>
                </a:lnTo>
                <a:lnTo>
                  <a:pt x="1868489" y="1565273"/>
                </a:lnTo>
                <a:lnTo>
                  <a:pt x="1711325" y="1565273"/>
                </a:lnTo>
                <a:lnTo>
                  <a:pt x="1711325" y="1428749"/>
                </a:lnTo>
                <a:lnTo>
                  <a:pt x="1585911" y="1428749"/>
                </a:lnTo>
                <a:close/>
                <a:moveTo>
                  <a:pt x="6350" y="1146175"/>
                </a:moveTo>
                <a:lnTo>
                  <a:pt x="146050" y="1146175"/>
                </a:lnTo>
                <a:lnTo>
                  <a:pt x="146050" y="1292225"/>
                </a:lnTo>
                <a:lnTo>
                  <a:pt x="6350" y="1292225"/>
                </a:lnTo>
                <a:close/>
                <a:moveTo>
                  <a:pt x="152400" y="866775"/>
                </a:moveTo>
                <a:lnTo>
                  <a:pt x="292100" y="866775"/>
                </a:lnTo>
                <a:lnTo>
                  <a:pt x="292100" y="1000125"/>
                </a:lnTo>
                <a:lnTo>
                  <a:pt x="431799" y="1000125"/>
                </a:lnTo>
                <a:lnTo>
                  <a:pt x="431799" y="1146175"/>
                </a:lnTo>
                <a:lnTo>
                  <a:pt x="292100" y="1146175"/>
                </a:lnTo>
                <a:lnTo>
                  <a:pt x="292099" y="1146175"/>
                </a:lnTo>
                <a:lnTo>
                  <a:pt x="152400" y="1146175"/>
                </a:lnTo>
                <a:close/>
                <a:moveTo>
                  <a:pt x="1868489" y="865188"/>
                </a:moveTo>
                <a:lnTo>
                  <a:pt x="2006600" y="865188"/>
                </a:lnTo>
                <a:lnTo>
                  <a:pt x="2006600" y="1000125"/>
                </a:lnTo>
                <a:lnTo>
                  <a:pt x="2146300" y="1000125"/>
                </a:lnTo>
                <a:lnTo>
                  <a:pt x="2146300" y="1428749"/>
                </a:lnTo>
                <a:lnTo>
                  <a:pt x="2006600" y="1428749"/>
                </a:lnTo>
                <a:lnTo>
                  <a:pt x="2006600" y="1287462"/>
                </a:lnTo>
                <a:lnTo>
                  <a:pt x="1868489" y="1287462"/>
                </a:lnTo>
                <a:lnTo>
                  <a:pt x="1868489" y="1150938"/>
                </a:lnTo>
                <a:lnTo>
                  <a:pt x="2006600" y="1150938"/>
                </a:lnTo>
                <a:lnTo>
                  <a:pt x="2006600" y="1001712"/>
                </a:lnTo>
                <a:lnTo>
                  <a:pt x="1868489" y="1001712"/>
                </a:lnTo>
                <a:close/>
                <a:moveTo>
                  <a:pt x="1447004" y="860425"/>
                </a:moveTo>
                <a:lnTo>
                  <a:pt x="1727993" y="860425"/>
                </a:lnTo>
                <a:lnTo>
                  <a:pt x="1727993" y="1000125"/>
                </a:lnTo>
                <a:lnTo>
                  <a:pt x="1868488" y="1000125"/>
                </a:lnTo>
                <a:lnTo>
                  <a:pt x="1868488" y="1146175"/>
                </a:lnTo>
                <a:lnTo>
                  <a:pt x="1587499" y="1146175"/>
                </a:lnTo>
                <a:lnTo>
                  <a:pt x="1587499" y="1006475"/>
                </a:lnTo>
                <a:lnTo>
                  <a:pt x="1447004" y="1006475"/>
                </a:lnTo>
                <a:close/>
                <a:moveTo>
                  <a:pt x="869950" y="587375"/>
                </a:moveTo>
                <a:lnTo>
                  <a:pt x="1009650" y="587375"/>
                </a:lnTo>
                <a:lnTo>
                  <a:pt x="1009650" y="717550"/>
                </a:lnTo>
                <a:lnTo>
                  <a:pt x="1149350" y="717550"/>
                </a:lnTo>
                <a:lnTo>
                  <a:pt x="1149350" y="996950"/>
                </a:lnTo>
                <a:lnTo>
                  <a:pt x="1009650" y="996950"/>
                </a:lnTo>
                <a:lnTo>
                  <a:pt x="1009650" y="1146175"/>
                </a:lnTo>
                <a:lnTo>
                  <a:pt x="1292225" y="1146175"/>
                </a:lnTo>
                <a:lnTo>
                  <a:pt x="1292225" y="1000125"/>
                </a:lnTo>
                <a:lnTo>
                  <a:pt x="1431925" y="1000125"/>
                </a:lnTo>
                <a:lnTo>
                  <a:pt x="1431925" y="1146175"/>
                </a:lnTo>
                <a:lnTo>
                  <a:pt x="1581150" y="1146175"/>
                </a:lnTo>
                <a:lnTo>
                  <a:pt x="1581150" y="1292225"/>
                </a:lnTo>
                <a:lnTo>
                  <a:pt x="1009650" y="1292225"/>
                </a:lnTo>
                <a:lnTo>
                  <a:pt x="1009650" y="1444625"/>
                </a:lnTo>
                <a:lnTo>
                  <a:pt x="869950" y="1444625"/>
                </a:lnTo>
                <a:lnTo>
                  <a:pt x="869950" y="1292225"/>
                </a:lnTo>
                <a:lnTo>
                  <a:pt x="444500" y="1292225"/>
                </a:lnTo>
                <a:lnTo>
                  <a:pt x="444500" y="1146175"/>
                </a:lnTo>
                <a:lnTo>
                  <a:pt x="577850" y="1146175"/>
                </a:lnTo>
                <a:lnTo>
                  <a:pt x="577850" y="866774"/>
                </a:lnTo>
                <a:lnTo>
                  <a:pt x="717550" y="866774"/>
                </a:lnTo>
                <a:lnTo>
                  <a:pt x="717550" y="1146175"/>
                </a:lnTo>
                <a:lnTo>
                  <a:pt x="869950" y="1146175"/>
                </a:lnTo>
                <a:lnTo>
                  <a:pt x="869950" y="993775"/>
                </a:lnTo>
                <a:lnTo>
                  <a:pt x="1009650" y="993775"/>
                </a:lnTo>
                <a:lnTo>
                  <a:pt x="1009650" y="863600"/>
                </a:lnTo>
                <a:lnTo>
                  <a:pt x="869950" y="863600"/>
                </a:lnTo>
                <a:close/>
                <a:moveTo>
                  <a:pt x="1152525" y="581025"/>
                </a:moveTo>
                <a:lnTo>
                  <a:pt x="1292225" y="581025"/>
                </a:lnTo>
                <a:lnTo>
                  <a:pt x="1292225" y="727075"/>
                </a:lnTo>
                <a:lnTo>
                  <a:pt x="1152525" y="727075"/>
                </a:lnTo>
                <a:close/>
                <a:moveTo>
                  <a:pt x="1009650" y="434975"/>
                </a:moveTo>
                <a:lnTo>
                  <a:pt x="1149350" y="434975"/>
                </a:lnTo>
                <a:lnTo>
                  <a:pt x="1149350" y="581025"/>
                </a:lnTo>
                <a:lnTo>
                  <a:pt x="1009650" y="581025"/>
                </a:lnTo>
                <a:close/>
                <a:moveTo>
                  <a:pt x="1152525" y="288925"/>
                </a:moveTo>
                <a:lnTo>
                  <a:pt x="1292225" y="288925"/>
                </a:lnTo>
                <a:lnTo>
                  <a:pt x="1292225" y="434975"/>
                </a:lnTo>
                <a:lnTo>
                  <a:pt x="1152525" y="434975"/>
                </a:lnTo>
                <a:close/>
                <a:moveTo>
                  <a:pt x="869950" y="288925"/>
                </a:moveTo>
                <a:lnTo>
                  <a:pt x="1009650" y="288925"/>
                </a:lnTo>
                <a:lnTo>
                  <a:pt x="1009650" y="434975"/>
                </a:lnTo>
                <a:lnTo>
                  <a:pt x="869950" y="434975"/>
                </a:lnTo>
                <a:close/>
                <a:moveTo>
                  <a:pt x="1682750" y="250826"/>
                </a:moveTo>
                <a:lnTo>
                  <a:pt x="1895476" y="250826"/>
                </a:lnTo>
                <a:lnTo>
                  <a:pt x="1895476" y="463550"/>
                </a:lnTo>
                <a:lnTo>
                  <a:pt x="1682750" y="463550"/>
                </a:lnTo>
                <a:close/>
                <a:moveTo>
                  <a:pt x="250825" y="250826"/>
                </a:moveTo>
                <a:lnTo>
                  <a:pt x="463551" y="250826"/>
                </a:lnTo>
                <a:lnTo>
                  <a:pt x="463551" y="463550"/>
                </a:lnTo>
                <a:lnTo>
                  <a:pt x="250825" y="463550"/>
                </a:lnTo>
                <a:close/>
                <a:moveTo>
                  <a:pt x="1584325" y="152400"/>
                </a:moveTo>
                <a:lnTo>
                  <a:pt x="1584325" y="561975"/>
                </a:lnTo>
                <a:lnTo>
                  <a:pt x="1993900" y="561975"/>
                </a:lnTo>
                <a:lnTo>
                  <a:pt x="1993900" y="152400"/>
                </a:lnTo>
                <a:close/>
                <a:moveTo>
                  <a:pt x="152400" y="152400"/>
                </a:moveTo>
                <a:lnTo>
                  <a:pt x="152400" y="561975"/>
                </a:lnTo>
                <a:lnTo>
                  <a:pt x="561975" y="561975"/>
                </a:lnTo>
                <a:lnTo>
                  <a:pt x="561975" y="152400"/>
                </a:lnTo>
                <a:close/>
                <a:moveTo>
                  <a:pt x="1431925" y="0"/>
                </a:moveTo>
                <a:lnTo>
                  <a:pt x="2146300" y="0"/>
                </a:lnTo>
                <a:lnTo>
                  <a:pt x="2146300" y="714375"/>
                </a:lnTo>
                <a:lnTo>
                  <a:pt x="1431925" y="714375"/>
                </a:lnTo>
                <a:close/>
                <a:moveTo>
                  <a:pt x="1152525" y="0"/>
                </a:moveTo>
                <a:lnTo>
                  <a:pt x="1292225" y="0"/>
                </a:lnTo>
                <a:lnTo>
                  <a:pt x="1292225" y="146050"/>
                </a:lnTo>
                <a:lnTo>
                  <a:pt x="1152525" y="146050"/>
                </a:lnTo>
                <a:close/>
                <a:moveTo>
                  <a:pt x="1009650" y="0"/>
                </a:moveTo>
                <a:lnTo>
                  <a:pt x="1149350" y="0"/>
                </a:lnTo>
                <a:lnTo>
                  <a:pt x="1149350" y="279400"/>
                </a:lnTo>
                <a:lnTo>
                  <a:pt x="1009650" y="279400"/>
                </a:lnTo>
                <a:close/>
                <a:moveTo>
                  <a:pt x="0" y="0"/>
                </a:moveTo>
                <a:lnTo>
                  <a:pt x="714375" y="0"/>
                </a:lnTo>
                <a:lnTo>
                  <a:pt x="714375" y="714375"/>
                </a:lnTo>
                <a:lnTo>
                  <a:pt x="0" y="714375"/>
                </a:lnTo>
                <a:close/>
              </a:path>
            </a:pathLst>
          </a:custGeom>
          <a:solidFill>
            <a:srgbClr val="494EC2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0" tIns="0" rIns="0" bIns="1828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00ADEF"/>
              </a:solidFill>
            </a:endParaRPr>
          </a:p>
        </p:txBody>
      </p:sp>
      <p:grpSp>
        <p:nvGrpSpPr>
          <p:cNvPr id="403" name="Group 597">
            <a:extLst>
              <a:ext uri="{FF2B5EF4-FFF2-40B4-BE49-F238E27FC236}">
                <a16:creationId xmlns:a16="http://schemas.microsoft.com/office/drawing/2014/main" id="{F5120413-6081-4306-82D9-93DF178EA0DF}"/>
              </a:ext>
            </a:extLst>
          </p:cNvPr>
          <p:cNvGrpSpPr/>
          <p:nvPr/>
        </p:nvGrpSpPr>
        <p:grpSpPr>
          <a:xfrm>
            <a:off x="4365205" y="2619769"/>
            <a:ext cx="436106" cy="419120"/>
            <a:chOff x="5287980" y="5492692"/>
            <a:chExt cx="857253" cy="806442"/>
          </a:xfrm>
          <a:solidFill>
            <a:schemeClr val="bg1"/>
          </a:solidFill>
        </p:grpSpPr>
        <p:sp>
          <p:nvSpPr>
            <p:cNvPr id="543" name="Freeform 237">
              <a:extLst>
                <a:ext uri="{FF2B5EF4-FFF2-40B4-BE49-F238E27FC236}">
                  <a16:creationId xmlns:a16="http://schemas.microsoft.com/office/drawing/2014/main" id="{3242F591-6C24-4058-8F28-5C45F0CE6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7192" y="5589529"/>
              <a:ext cx="109538" cy="577844"/>
            </a:xfrm>
            <a:custGeom>
              <a:avLst/>
              <a:gdLst>
                <a:gd name="T0" fmla="*/ 0 w 69"/>
                <a:gd name="T1" fmla="*/ 364 h 364"/>
                <a:gd name="T2" fmla="*/ 0 w 69"/>
                <a:gd name="T3" fmla="*/ 0 h 364"/>
                <a:gd name="T4" fmla="*/ 68 w 69"/>
                <a:gd name="T5" fmla="*/ 0 h 364"/>
                <a:gd name="T6" fmla="*/ 69 w 69"/>
                <a:gd name="T7" fmla="*/ 364 h 364"/>
                <a:gd name="T8" fmla="*/ 7 w 69"/>
                <a:gd name="T9" fmla="*/ 364 h 364"/>
                <a:gd name="T10" fmla="*/ 0 w 69"/>
                <a:gd name="T11" fmla="*/ 364 h 364"/>
                <a:gd name="T12" fmla="*/ 0 w 69"/>
                <a:gd name="T13" fmla="*/ 364 h 364"/>
                <a:gd name="T14" fmla="*/ 13 w 69"/>
                <a:gd name="T15" fmla="*/ 14 h 364"/>
                <a:gd name="T16" fmla="*/ 14 w 69"/>
                <a:gd name="T17" fmla="*/ 350 h 364"/>
                <a:gd name="T18" fmla="*/ 54 w 69"/>
                <a:gd name="T19" fmla="*/ 350 h 364"/>
                <a:gd name="T20" fmla="*/ 54 w 69"/>
                <a:gd name="T21" fmla="*/ 14 h 364"/>
                <a:gd name="T22" fmla="*/ 13 w 69"/>
                <a:gd name="T23" fmla="*/ 14 h 364"/>
                <a:gd name="T24" fmla="*/ 13 w 69"/>
                <a:gd name="T25" fmla="*/ 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64">
                  <a:moveTo>
                    <a:pt x="0" y="364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9" y="364"/>
                  </a:lnTo>
                  <a:lnTo>
                    <a:pt x="7" y="364"/>
                  </a:lnTo>
                  <a:lnTo>
                    <a:pt x="0" y="364"/>
                  </a:lnTo>
                  <a:lnTo>
                    <a:pt x="0" y="364"/>
                  </a:lnTo>
                  <a:close/>
                  <a:moveTo>
                    <a:pt x="13" y="14"/>
                  </a:moveTo>
                  <a:lnTo>
                    <a:pt x="14" y="350"/>
                  </a:lnTo>
                  <a:lnTo>
                    <a:pt x="54" y="350"/>
                  </a:lnTo>
                  <a:lnTo>
                    <a:pt x="54" y="14"/>
                  </a:lnTo>
                  <a:lnTo>
                    <a:pt x="13" y="14"/>
                  </a:lnTo>
                  <a:lnTo>
                    <a:pt x="13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4" name="Freeform 238">
              <a:extLst>
                <a:ext uri="{FF2B5EF4-FFF2-40B4-BE49-F238E27FC236}">
                  <a16:creationId xmlns:a16="http://schemas.microsoft.com/office/drawing/2014/main" id="{40A0C3FF-C40A-4D03-9F87-5DB139927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7192" y="6145148"/>
              <a:ext cx="109538" cy="123824"/>
            </a:xfrm>
            <a:custGeom>
              <a:avLst/>
              <a:gdLst>
                <a:gd name="T0" fmla="*/ 2 w 69"/>
                <a:gd name="T1" fmla="*/ 30 h 78"/>
                <a:gd name="T2" fmla="*/ 0 w 69"/>
                <a:gd name="T3" fmla="*/ 28 h 78"/>
                <a:gd name="T4" fmla="*/ 0 w 69"/>
                <a:gd name="T5" fmla="*/ 0 h 78"/>
                <a:gd name="T6" fmla="*/ 69 w 69"/>
                <a:gd name="T7" fmla="*/ 0 h 78"/>
                <a:gd name="T8" fmla="*/ 69 w 69"/>
                <a:gd name="T9" fmla="*/ 28 h 78"/>
                <a:gd name="T10" fmla="*/ 34 w 69"/>
                <a:gd name="T11" fmla="*/ 78 h 78"/>
                <a:gd name="T12" fmla="*/ 2 w 69"/>
                <a:gd name="T13" fmla="*/ 30 h 78"/>
                <a:gd name="T14" fmla="*/ 2 w 69"/>
                <a:gd name="T15" fmla="*/ 30 h 78"/>
                <a:gd name="T16" fmla="*/ 34 w 69"/>
                <a:gd name="T17" fmla="*/ 54 h 78"/>
                <a:gd name="T18" fmla="*/ 54 w 69"/>
                <a:gd name="T19" fmla="*/ 24 h 78"/>
                <a:gd name="T20" fmla="*/ 54 w 69"/>
                <a:gd name="T21" fmla="*/ 14 h 78"/>
                <a:gd name="T22" fmla="*/ 14 w 69"/>
                <a:gd name="T23" fmla="*/ 14 h 78"/>
                <a:gd name="T24" fmla="*/ 14 w 69"/>
                <a:gd name="T25" fmla="*/ 24 h 78"/>
                <a:gd name="T26" fmla="*/ 34 w 69"/>
                <a:gd name="T27" fmla="*/ 54 h 78"/>
                <a:gd name="T28" fmla="*/ 34 w 69"/>
                <a:gd name="T29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78">
                  <a:moveTo>
                    <a:pt x="2" y="30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8"/>
                  </a:lnTo>
                  <a:lnTo>
                    <a:pt x="34" y="78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4" y="54"/>
                  </a:moveTo>
                  <a:lnTo>
                    <a:pt x="54" y="24"/>
                  </a:lnTo>
                  <a:lnTo>
                    <a:pt x="54" y="14"/>
                  </a:lnTo>
                  <a:lnTo>
                    <a:pt x="14" y="14"/>
                  </a:lnTo>
                  <a:lnTo>
                    <a:pt x="14" y="24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5" name="Freeform 239">
              <a:extLst>
                <a:ext uri="{FF2B5EF4-FFF2-40B4-BE49-F238E27FC236}">
                  <a16:creationId xmlns:a16="http://schemas.microsoft.com/office/drawing/2014/main" id="{06551F02-8F65-42EC-B318-9FE653E3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17" y="5541904"/>
              <a:ext cx="90488" cy="58737"/>
            </a:xfrm>
            <a:custGeom>
              <a:avLst/>
              <a:gdLst>
                <a:gd name="T0" fmla="*/ 0 w 57"/>
                <a:gd name="T1" fmla="*/ 37 h 37"/>
                <a:gd name="T2" fmla="*/ 0 w 57"/>
                <a:gd name="T3" fmla="*/ 0 h 37"/>
                <a:gd name="T4" fmla="*/ 57 w 57"/>
                <a:gd name="T5" fmla="*/ 0 h 37"/>
                <a:gd name="T6" fmla="*/ 57 w 57"/>
                <a:gd name="T7" fmla="*/ 37 h 37"/>
                <a:gd name="T8" fmla="*/ 42 w 57"/>
                <a:gd name="T9" fmla="*/ 37 h 37"/>
                <a:gd name="T10" fmla="*/ 42 w 57"/>
                <a:gd name="T11" fmla="*/ 14 h 37"/>
                <a:gd name="T12" fmla="*/ 14 w 57"/>
                <a:gd name="T13" fmla="*/ 14 h 37"/>
                <a:gd name="T14" fmla="*/ 14 w 57"/>
                <a:gd name="T15" fmla="*/ 37 h 37"/>
                <a:gd name="T16" fmla="*/ 0 w 57"/>
                <a:gd name="T17" fmla="*/ 37 h 37"/>
                <a:gd name="T18" fmla="*/ 0 w 57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7">
                  <a:moveTo>
                    <a:pt x="0" y="37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37"/>
                  </a:lnTo>
                  <a:lnTo>
                    <a:pt x="42" y="37"/>
                  </a:lnTo>
                  <a:lnTo>
                    <a:pt x="42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6" name="Freeform 240">
              <a:extLst>
                <a:ext uri="{FF2B5EF4-FFF2-40B4-BE49-F238E27FC236}">
                  <a16:creationId xmlns:a16="http://schemas.microsoft.com/office/drawing/2014/main" id="{A4280F95-51A7-4A04-AEBA-6E2BC57C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80" y="5626041"/>
              <a:ext cx="147638" cy="266697"/>
            </a:xfrm>
            <a:custGeom>
              <a:avLst/>
              <a:gdLst>
                <a:gd name="T0" fmla="*/ 0 w 93"/>
                <a:gd name="T1" fmla="*/ 168 h 168"/>
                <a:gd name="T2" fmla="*/ 0 w 93"/>
                <a:gd name="T3" fmla="*/ 0 h 168"/>
                <a:gd name="T4" fmla="*/ 93 w 93"/>
                <a:gd name="T5" fmla="*/ 0 h 168"/>
                <a:gd name="T6" fmla="*/ 93 w 93"/>
                <a:gd name="T7" fmla="*/ 0 h 168"/>
                <a:gd name="T8" fmla="*/ 93 w 93"/>
                <a:gd name="T9" fmla="*/ 15 h 168"/>
                <a:gd name="T10" fmla="*/ 15 w 93"/>
                <a:gd name="T11" fmla="*/ 15 h 168"/>
                <a:gd name="T12" fmla="*/ 15 w 93"/>
                <a:gd name="T13" fmla="*/ 168 h 168"/>
                <a:gd name="T14" fmla="*/ 0 w 93"/>
                <a:gd name="T15" fmla="*/ 168 h 168"/>
                <a:gd name="T16" fmla="*/ 0 w 93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68">
                  <a:moveTo>
                    <a:pt x="0" y="168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3" y="15"/>
                  </a:lnTo>
                  <a:lnTo>
                    <a:pt x="15" y="15"/>
                  </a:lnTo>
                  <a:lnTo>
                    <a:pt x="15" y="168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7" name="Freeform 241">
              <a:extLst>
                <a:ext uri="{FF2B5EF4-FFF2-40B4-BE49-F238E27FC236}">
                  <a16:creationId xmlns:a16="http://schemas.microsoft.com/office/drawing/2014/main" id="{E74FCEB5-0F35-4948-A167-952BD4DB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305" y="5824477"/>
              <a:ext cx="87313" cy="20637"/>
            </a:xfrm>
            <a:custGeom>
              <a:avLst/>
              <a:gdLst>
                <a:gd name="T0" fmla="*/ 0 w 55"/>
                <a:gd name="T1" fmla="*/ 0 h 13"/>
                <a:gd name="T2" fmla="*/ 55 w 55"/>
                <a:gd name="T3" fmla="*/ 0 h 13"/>
                <a:gd name="T4" fmla="*/ 55 w 55"/>
                <a:gd name="T5" fmla="*/ 13 h 13"/>
                <a:gd name="T6" fmla="*/ 0 w 55"/>
                <a:gd name="T7" fmla="*/ 13 h 13"/>
                <a:gd name="T8" fmla="*/ 0 w 55"/>
                <a:gd name="T9" fmla="*/ 0 h 13"/>
                <a:gd name="T10" fmla="*/ 0 w 5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3">
                  <a:moveTo>
                    <a:pt x="0" y="0"/>
                  </a:moveTo>
                  <a:lnTo>
                    <a:pt x="55" y="0"/>
                  </a:lnTo>
                  <a:lnTo>
                    <a:pt x="5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8" name="Freeform 242">
              <a:extLst>
                <a:ext uri="{FF2B5EF4-FFF2-40B4-BE49-F238E27FC236}">
                  <a16:creationId xmlns:a16="http://schemas.microsoft.com/office/drawing/2014/main" id="{DB4D656B-73C2-489B-A4ED-01C31CC4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305" y="5864164"/>
              <a:ext cx="87313" cy="22225"/>
            </a:xfrm>
            <a:custGeom>
              <a:avLst/>
              <a:gdLst>
                <a:gd name="T0" fmla="*/ 0 w 55"/>
                <a:gd name="T1" fmla="*/ 0 h 14"/>
                <a:gd name="T2" fmla="*/ 55 w 55"/>
                <a:gd name="T3" fmla="*/ 0 h 14"/>
                <a:gd name="T4" fmla="*/ 55 w 55"/>
                <a:gd name="T5" fmla="*/ 14 h 14"/>
                <a:gd name="T6" fmla="*/ 0 w 55"/>
                <a:gd name="T7" fmla="*/ 14 h 14"/>
                <a:gd name="T8" fmla="*/ 0 w 55"/>
                <a:gd name="T9" fmla="*/ 0 h 14"/>
                <a:gd name="T10" fmla="*/ 0 w 55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4">
                  <a:moveTo>
                    <a:pt x="0" y="0"/>
                  </a:moveTo>
                  <a:lnTo>
                    <a:pt x="55" y="0"/>
                  </a:lnTo>
                  <a:lnTo>
                    <a:pt x="55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9" name="Freeform 243">
              <a:extLst>
                <a:ext uri="{FF2B5EF4-FFF2-40B4-BE49-F238E27FC236}">
                  <a16:creationId xmlns:a16="http://schemas.microsoft.com/office/drawing/2014/main" id="{10289A3A-D94E-488F-9E31-AA702664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55" y="6249922"/>
              <a:ext cx="23813" cy="49212"/>
            </a:xfrm>
            <a:custGeom>
              <a:avLst/>
              <a:gdLst>
                <a:gd name="T0" fmla="*/ 0 w 15"/>
                <a:gd name="T1" fmla="*/ 0 h 31"/>
                <a:gd name="T2" fmla="*/ 15 w 15"/>
                <a:gd name="T3" fmla="*/ 0 h 31"/>
                <a:gd name="T4" fmla="*/ 15 w 15"/>
                <a:gd name="T5" fmla="*/ 31 h 31"/>
                <a:gd name="T6" fmla="*/ 0 w 15"/>
                <a:gd name="T7" fmla="*/ 31 h 31"/>
                <a:gd name="T8" fmla="*/ 0 w 15"/>
                <a:gd name="T9" fmla="*/ 0 h 31"/>
                <a:gd name="T10" fmla="*/ 0 w 1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1">
                  <a:moveTo>
                    <a:pt x="0" y="0"/>
                  </a:moveTo>
                  <a:lnTo>
                    <a:pt x="15" y="0"/>
                  </a:lnTo>
                  <a:lnTo>
                    <a:pt x="15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0" name="Freeform 244">
              <a:extLst>
                <a:ext uri="{FF2B5EF4-FFF2-40B4-BE49-F238E27FC236}">
                  <a16:creationId xmlns:a16="http://schemas.microsoft.com/office/drawing/2014/main" id="{BE411B44-3710-4EF0-8E31-46B7DF3C09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0705" y="5492692"/>
              <a:ext cx="523877" cy="793742"/>
            </a:xfrm>
            <a:custGeom>
              <a:avLst/>
              <a:gdLst>
                <a:gd name="T0" fmla="*/ 0 w 315"/>
                <a:gd name="T1" fmla="*/ 476 h 476"/>
                <a:gd name="T2" fmla="*/ 0 w 315"/>
                <a:gd name="T3" fmla="*/ 32 h 476"/>
                <a:gd name="T4" fmla="*/ 32 w 315"/>
                <a:gd name="T5" fmla="*/ 0 h 476"/>
                <a:gd name="T6" fmla="*/ 32 w 315"/>
                <a:gd name="T7" fmla="*/ 0 h 476"/>
                <a:gd name="T8" fmla="*/ 313 w 315"/>
                <a:gd name="T9" fmla="*/ 0 h 476"/>
                <a:gd name="T10" fmla="*/ 315 w 315"/>
                <a:gd name="T11" fmla="*/ 1 h 476"/>
                <a:gd name="T12" fmla="*/ 315 w 315"/>
                <a:gd name="T13" fmla="*/ 1 h 476"/>
                <a:gd name="T14" fmla="*/ 314 w 315"/>
                <a:gd name="T15" fmla="*/ 7 h 476"/>
                <a:gd name="T16" fmla="*/ 315 w 315"/>
                <a:gd name="T17" fmla="*/ 1 h 476"/>
                <a:gd name="T18" fmla="*/ 315 w 315"/>
                <a:gd name="T19" fmla="*/ 14 h 476"/>
                <a:gd name="T20" fmla="*/ 298 w 315"/>
                <a:gd name="T21" fmla="*/ 32 h 476"/>
                <a:gd name="T22" fmla="*/ 298 w 315"/>
                <a:gd name="T23" fmla="*/ 32 h 476"/>
                <a:gd name="T24" fmla="*/ 298 w 315"/>
                <a:gd name="T25" fmla="*/ 476 h 476"/>
                <a:gd name="T26" fmla="*/ 0 w 315"/>
                <a:gd name="T27" fmla="*/ 476 h 476"/>
                <a:gd name="T28" fmla="*/ 13 w 315"/>
                <a:gd name="T29" fmla="*/ 32 h 476"/>
                <a:gd name="T30" fmla="*/ 13 w 315"/>
                <a:gd name="T31" fmla="*/ 463 h 476"/>
                <a:gd name="T32" fmla="*/ 284 w 315"/>
                <a:gd name="T33" fmla="*/ 463 h 476"/>
                <a:gd name="T34" fmla="*/ 284 w 315"/>
                <a:gd name="T35" fmla="*/ 32 h 476"/>
                <a:gd name="T36" fmla="*/ 290 w 315"/>
                <a:gd name="T37" fmla="*/ 14 h 476"/>
                <a:gd name="T38" fmla="*/ 290 w 315"/>
                <a:gd name="T39" fmla="*/ 14 h 476"/>
                <a:gd name="T40" fmla="*/ 32 w 315"/>
                <a:gd name="T41" fmla="*/ 14 h 476"/>
                <a:gd name="T42" fmla="*/ 13 w 315"/>
                <a:gd name="T43" fmla="*/ 3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5" h="476">
                  <a:moveTo>
                    <a:pt x="0" y="47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4" y="0"/>
                    <a:pt x="314" y="1"/>
                    <a:pt x="315" y="1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5" y="1"/>
                    <a:pt x="315" y="1"/>
                    <a:pt x="315" y="1"/>
                  </a:cubicBezTo>
                  <a:cubicBezTo>
                    <a:pt x="315" y="14"/>
                    <a:pt x="315" y="14"/>
                    <a:pt x="315" y="14"/>
                  </a:cubicBezTo>
                  <a:cubicBezTo>
                    <a:pt x="305" y="14"/>
                    <a:pt x="298" y="22"/>
                    <a:pt x="298" y="32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476"/>
                    <a:pt x="298" y="476"/>
                    <a:pt x="298" y="476"/>
                  </a:cubicBezTo>
                  <a:cubicBezTo>
                    <a:pt x="0" y="476"/>
                    <a:pt x="0" y="476"/>
                    <a:pt x="0" y="476"/>
                  </a:cubicBezTo>
                  <a:close/>
                  <a:moveTo>
                    <a:pt x="13" y="32"/>
                  </a:moveTo>
                  <a:cubicBezTo>
                    <a:pt x="13" y="463"/>
                    <a:pt x="13" y="463"/>
                    <a:pt x="13" y="463"/>
                  </a:cubicBezTo>
                  <a:cubicBezTo>
                    <a:pt x="284" y="463"/>
                    <a:pt x="284" y="463"/>
                    <a:pt x="284" y="463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25"/>
                    <a:pt x="287" y="19"/>
                    <a:pt x="290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1" y="14"/>
                    <a:pt x="13" y="22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1" name="Freeform 245">
              <a:extLst>
                <a:ext uri="{FF2B5EF4-FFF2-40B4-BE49-F238E27FC236}">
                  <a16:creationId xmlns:a16="http://schemas.microsoft.com/office/drawing/2014/main" id="{62D09ECC-59E9-455E-94BC-9F6957504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82" y="5494280"/>
              <a:ext cx="101600" cy="288922"/>
            </a:xfrm>
            <a:custGeom>
              <a:avLst/>
              <a:gdLst>
                <a:gd name="T0" fmla="*/ 47 w 61"/>
                <a:gd name="T1" fmla="*/ 173 h 173"/>
                <a:gd name="T2" fmla="*/ 47 w 61"/>
                <a:gd name="T3" fmla="*/ 31 h 173"/>
                <a:gd name="T4" fmla="*/ 30 w 61"/>
                <a:gd name="T5" fmla="*/ 13 h 173"/>
                <a:gd name="T6" fmla="*/ 30 w 61"/>
                <a:gd name="T7" fmla="*/ 13 h 173"/>
                <a:gd name="T8" fmla="*/ 14 w 61"/>
                <a:gd name="T9" fmla="*/ 31 h 173"/>
                <a:gd name="T10" fmla="*/ 14 w 61"/>
                <a:gd name="T11" fmla="*/ 31 h 173"/>
                <a:gd name="T12" fmla="*/ 14 w 61"/>
                <a:gd name="T13" fmla="*/ 79 h 173"/>
                <a:gd name="T14" fmla="*/ 0 w 61"/>
                <a:gd name="T15" fmla="*/ 79 h 173"/>
                <a:gd name="T16" fmla="*/ 0 w 61"/>
                <a:gd name="T17" fmla="*/ 31 h 173"/>
                <a:gd name="T18" fmla="*/ 30 w 61"/>
                <a:gd name="T19" fmla="*/ 0 h 173"/>
                <a:gd name="T20" fmla="*/ 30 w 61"/>
                <a:gd name="T21" fmla="*/ 0 h 173"/>
                <a:gd name="T22" fmla="*/ 30 w 61"/>
                <a:gd name="T23" fmla="*/ 0 h 173"/>
                <a:gd name="T24" fmla="*/ 31 w 61"/>
                <a:gd name="T25" fmla="*/ 0 h 173"/>
                <a:gd name="T26" fmla="*/ 61 w 61"/>
                <a:gd name="T27" fmla="*/ 31 h 173"/>
                <a:gd name="T28" fmla="*/ 61 w 61"/>
                <a:gd name="T29" fmla="*/ 31 h 173"/>
                <a:gd name="T30" fmla="*/ 61 w 61"/>
                <a:gd name="T31" fmla="*/ 173 h 173"/>
                <a:gd name="T32" fmla="*/ 61 w 61"/>
                <a:gd name="T33" fmla="*/ 173 h 173"/>
                <a:gd name="T34" fmla="*/ 47 w 61"/>
                <a:gd name="T3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173">
                  <a:moveTo>
                    <a:pt x="47" y="173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22"/>
                    <a:pt x="40" y="14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1" y="14"/>
                    <a:pt x="14" y="22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1"/>
                    <a:pt x="61" y="14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73"/>
                    <a:pt x="61" y="173"/>
                    <a:pt x="61" y="173"/>
                  </a:cubicBezTo>
                  <a:cubicBezTo>
                    <a:pt x="61" y="173"/>
                    <a:pt x="61" y="173"/>
                    <a:pt x="61" y="173"/>
                  </a:cubicBezTo>
                  <a:cubicBezTo>
                    <a:pt x="47" y="173"/>
                    <a:pt x="47" y="173"/>
                    <a:pt x="47" y="17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2" name="Freeform 246">
              <a:extLst>
                <a:ext uri="{FF2B5EF4-FFF2-40B4-BE49-F238E27FC236}">
                  <a16:creationId xmlns:a16="http://schemas.microsoft.com/office/drawing/2014/main" id="{59A1C4AA-6328-4DC3-B869-5D3B7A960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70" y="5724465"/>
              <a:ext cx="93663" cy="217485"/>
            </a:xfrm>
            <a:custGeom>
              <a:avLst/>
              <a:gdLst>
                <a:gd name="T0" fmla="*/ 28 w 56"/>
                <a:gd name="T1" fmla="*/ 131 h 131"/>
                <a:gd name="T2" fmla="*/ 0 w 56"/>
                <a:gd name="T3" fmla="*/ 105 h 131"/>
                <a:gd name="T4" fmla="*/ 0 w 56"/>
                <a:gd name="T5" fmla="*/ 105 h 131"/>
                <a:gd name="T6" fmla="*/ 0 w 56"/>
                <a:gd name="T7" fmla="*/ 0 h 131"/>
                <a:gd name="T8" fmla="*/ 0 w 56"/>
                <a:gd name="T9" fmla="*/ 0 h 131"/>
                <a:gd name="T10" fmla="*/ 14 w 56"/>
                <a:gd name="T11" fmla="*/ 0 h 131"/>
                <a:gd name="T12" fmla="*/ 14 w 56"/>
                <a:gd name="T13" fmla="*/ 105 h 131"/>
                <a:gd name="T14" fmla="*/ 28 w 56"/>
                <a:gd name="T15" fmla="*/ 117 h 131"/>
                <a:gd name="T16" fmla="*/ 28 w 56"/>
                <a:gd name="T17" fmla="*/ 117 h 131"/>
                <a:gd name="T18" fmla="*/ 42 w 56"/>
                <a:gd name="T19" fmla="*/ 105 h 131"/>
                <a:gd name="T20" fmla="*/ 42 w 56"/>
                <a:gd name="T21" fmla="*/ 105 h 131"/>
                <a:gd name="T22" fmla="*/ 42 w 56"/>
                <a:gd name="T23" fmla="*/ 70 h 131"/>
                <a:gd name="T24" fmla="*/ 56 w 56"/>
                <a:gd name="T25" fmla="*/ 70 h 131"/>
                <a:gd name="T26" fmla="*/ 56 w 56"/>
                <a:gd name="T27" fmla="*/ 105 h 131"/>
                <a:gd name="T28" fmla="*/ 28 w 56"/>
                <a:gd name="T29" fmla="*/ 131 h 131"/>
                <a:gd name="T30" fmla="*/ 28 w 56"/>
                <a:gd name="T31" fmla="*/ 131 h 131"/>
                <a:gd name="T32" fmla="*/ 28 w 56"/>
                <a:gd name="T33" fmla="*/ 131 h 131"/>
                <a:gd name="T34" fmla="*/ 28 w 56"/>
                <a:gd name="T3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131">
                  <a:moveTo>
                    <a:pt x="28" y="131"/>
                  </a:moveTo>
                  <a:cubicBezTo>
                    <a:pt x="13" y="130"/>
                    <a:pt x="1" y="120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11"/>
                    <a:pt x="19" y="117"/>
                    <a:pt x="28" y="117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37" y="117"/>
                    <a:pt x="43" y="111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5" y="120"/>
                    <a:pt x="43" y="130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31"/>
                    <a:pt x="28" y="131"/>
                    <a:pt x="28" y="13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3" name="Freeform 247">
              <a:extLst>
                <a:ext uri="{FF2B5EF4-FFF2-40B4-BE49-F238E27FC236}">
                  <a16:creationId xmlns:a16="http://schemas.microsoft.com/office/drawing/2014/main" id="{CBC6B0ED-1F09-4697-BED3-814DA9DE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95" y="5919726"/>
              <a:ext cx="114300" cy="22225"/>
            </a:xfrm>
            <a:custGeom>
              <a:avLst/>
              <a:gdLst>
                <a:gd name="T0" fmla="*/ 0 w 72"/>
                <a:gd name="T1" fmla="*/ 14 h 14"/>
                <a:gd name="T2" fmla="*/ 0 w 72"/>
                <a:gd name="T3" fmla="*/ 0 h 14"/>
                <a:gd name="T4" fmla="*/ 72 w 72"/>
                <a:gd name="T5" fmla="*/ 0 h 14"/>
                <a:gd name="T6" fmla="*/ 72 w 72"/>
                <a:gd name="T7" fmla="*/ 14 h 14"/>
                <a:gd name="T8" fmla="*/ 0 w 72"/>
                <a:gd name="T9" fmla="*/ 14 h 14"/>
                <a:gd name="T10" fmla="*/ 0 w 7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4">
                  <a:moveTo>
                    <a:pt x="0" y="14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4" name="Freeform 248">
              <a:extLst>
                <a:ext uri="{FF2B5EF4-FFF2-40B4-BE49-F238E27FC236}">
                  <a16:creationId xmlns:a16="http://schemas.microsoft.com/office/drawing/2014/main" id="{FE4F7B16-20FB-45E1-94BB-5F77CCDBC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0081" y="5594291"/>
              <a:ext cx="327026" cy="114299"/>
            </a:xfrm>
            <a:custGeom>
              <a:avLst/>
              <a:gdLst>
                <a:gd name="T0" fmla="*/ 0 w 206"/>
                <a:gd name="T1" fmla="*/ 72 h 72"/>
                <a:gd name="T2" fmla="*/ 0 w 206"/>
                <a:gd name="T3" fmla="*/ 0 h 72"/>
                <a:gd name="T4" fmla="*/ 206 w 206"/>
                <a:gd name="T5" fmla="*/ 0 h 72"/>
                <a:gd name="T6" fmla="*/ 206 w 206"/>
                <a:gd name="T7" fmla="*/ 66 h 72"/>
                <a:gd name="T8" fmla="*/ 206 w 206"/>
                <a:gd name="T9" fmla="*/ 72 h 72"/>
                <a:gd name="T10" fmla="*/ 0 w 206"/>
                <a:gd name="T11" fmla="*/ 72 h 72"/>
                <a:gd name="T12" fmla="*/ 0 w 206"/>
                <a:gd name="T13" fmla="*/ 72 h 72"/>
                <a:gd name="T14" fmla="*/ 199 w 206"/>
                <a:gd name="T15" fmla="*/ 66 h 72"/>
                <a:gd name="T16" fmla="*/ 199 w 206"/>
                <a:gd name="T17" fmla="*/ 59 h 72"/>
                <a:gd name="T18" fmla="*/ 199 w 206"/>
                <a:gd name="T19" fmla="*/ 66 h 72"/>
                <a:gd name="T20" fmla="*/ 199 w 206"/>
                <a:gd name="T21" fmla="*/ 66 h 72"/>
                <a:gd name="T22" fmla="*/ 15 w 206"/>
                <a:gd name="T23" fmla="*/ 59 h 72"/>
                <a:gd name="T24" fmla="*/ 192 w 206"/>
                <a:gd name="T25" fmla="*/ 59 h 72"/>
                <a:gd name="T26" fmla="*/ 192 w 206"/>
                <a:gd name="T27" fmla="*/ 14 h 72"/>
                <a:gd name="T28" fmla="*/ 15 w 206"/>
                <a:gd name="T29" fmla="*/ 14 h 72"/>
                <a:gd name="T30" fmla="*/ 15 w 206"/>
                <a:gd name="T31" fmla="*/ 59 h 72"/>
                <a:gd name="T32" fmla="*/ 15 w 206"/>
                <a:gd name="T33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72">
                  <a:moveTo>
                    <a:pt x="0" y="72"/>
                  </a:moveTo>
                  <a:lnTo>
                    <a:pt x="0" y="0"/>
                  </a:lnTo>
                  <a:lnTo>
                    <a:pt x="206" y="0"/>
                  </a:lnTo>
                  <a:lnTo>
                    <a:pt x="206" y="66"/>
                  </a:lnTo>
                  <a:lnTo>
                    <a:pt x="206" y="7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199" y="66"/>
                  </a:moveTo>
                  <a:lnTo>
                    <a:pt x="199" y="59"/>
                  </a:lnTo>
                  <a:lnTo>
                    <a:pt x="199" y="66"/>
                  </a:lnTo>
                  <a:lnTo>
                    <a:pt x="199" y="66"/>
                  </a:lnTo>
                  <a:close/>
                  <a:moveTo>
                    <a:pt x="15" y="59"/>
                  </a:moveTo>
                  <a:lnTo>
                    <a:pt x="192" y="59"/>
                  </a:lnTo>
                  <a:lnTo>
                    <a:pt x="192" y="14"/>
                  </a:lnTo>
                  <a:lnTo>
                    <a:pt x="15" y="14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5" name="Freeform 249">
              <a:extLst>
                <a:ext uri="{FF2B5EF4-FFF2-40B4-BE49-F238E27FC236}">
                  <a16:creationId xmlns:a16="http://schemas.microsoft.com/office/drawing/2014/main" id="{7A3F2F7E-0E84-4CBE-AD20-32C0D8A1E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993" y="5640328"/>
              <a:ext cx="204788" cy="22225"/>
            </a:xfrm>
            <a:custGeom>
              <a:avLst/>
              <a:gdLst>
                <a:gd name="T0" fmla="*/ 108 w 129"/>
                <a:gd name="T1" fmla="*/ 14 h 14"/>
                <a:gd name="T2" fmla="*/ 108 w 129"/>
                <a:gd name="T3" fmla="*/ 0 h 14"/>
                <a:gd name="T4" fmla="*/ 129 w 129"/>
                <a:gd name="T5" fmla="*/ 0 h 14"/>
                <a:gd name="T6" fmla="*/ 129 w 129"/>
                <a:gd name="T7" fmla="*/ 14 h 14"/>
                <a:gd name="T8" fmla="*/ 108 w 129"/>
                <a:gd name="T9" fmla="*/ 14 h 14"/>
                <a:gd name="T10" fmla="*/ 108 w 129"/>
                <a:gd name="T11" fmla="*/ 14 h 14"/>
                <a:gd name="T12" fmla="*/ 74 w 129"/>
                <a:gd name="T13" fmla="*/ 14 h 14"/>
                <a:gd name="T14" fmla="*/ 74 w 129"/>
                <a:gd name="T15" fmla="*/ 0 h 14"/>
                <a:gd name="T16" fmla="*/ 91 w 129"/>
                <a:gd name="T17" fmla="*/ 0 h 14"/>
                <a:gd name="T18" fmla="*/ 91 w 129"/>
                <a:gd name="T19" fmla="*/ 14 h 14"/>
                <a:gd name="T20" fmla="*/ 74 w 129"/>
                <a:gd name="T21" fmla="*/ 14 h 14"/>
                <a:gd name="T22" fmla="*/ 74 w 129"/>
                <a:gd name="T23" fmla="*/ 14 h 14"/>
                <a:gd name="T24" fmla="*/ 37 w 129"/>
                <a:gd name="T25" fmla="*/ 14 h 14"/>
                <a:gd name="T26" fmla="*/ 37 w 129"/>
                <a:gd name="T27" fmla="*/ 0 h 14"/>
                <a:gd name="T28" fmla="*/ 53 w 129"/>
                <a:gd name="T29" fmla="*/ 0 h 14"/>
                <a:gd name="T30" fmla="*/ 53 w 129"/>
                <a:gd name="T31" fmla="*/ 14 h 14"/>
                <a:gd name="T32" fmla="*/ 37 w 129"/>
                <a:gd name="T33" fmla="*/ 14 h 14"/>
                <a:gd name="T34" fmla="*/ 37 w 129"/>
                <a:gd name="T35" fmla="*/ 14 h 14"/>
                <a:gd name="T36" fmla="*/ 0 w 129"/>
                <a:gd name="T37" fmla="*/ 14 h 14"/>
                <a:gd name="T38" fmla="*/ 0 w 129"/>
                <a:gd name="T39" fmla="*/ 0 h 14"/>
                <a:gd name="T40" fmla="*/ 20 w 129"/>
                <a:gd name="T41" fmla="*/ 0 h 14"/>
                <a:gd name="T42" fmla="*/ 20 w 129"/>
                <a:gd name="T43" fmla="*/ 14 h 14"/>
                <a:gd name="T44" fmla="*/ 0 w 129"/>
                <a:gd name="T45" fmla="*/ 14 h 14"/>
                <a:gd name="T46" fmla="*/ 0 w 129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9" h="14">
                  <a:moveTo>
                    <a:pt x="108" y="14"/>
                  </a:moveTo>
                  <a:lnTo>
                    <a:pt x="108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108" y="14"/>
                  </a:lnTo>
                  <a:lnTo>
                    <a:pt x="108" y="14"/>
                  </a:lnTo>
                  <a:close/>
                  <a:moveTo>
                    <a:pt x="74" y="14"/>
                  </a:moveTo>
                  <a:lnTo>
                    <a:pt x="74" y="0"/>
                  </a:lnTo>
                  <a:lnTo>
                    <a:pt x="91" y="0"/>
                  </a:lnTo>
                  <a:lnTo>
                    <a:pt x="91" y="14"/>
                  </a:lnTo>
                  <a:lnTo>
                    <a:pt x="74" y="14"/>
                  </a:lnTo>
                  <a:lnTo>
                    <a:pt x="74" y="14"/>
                  </a:lnTo>
                  <a:close/>
                  <a:moveTo>
                    <a:pt x="37" y="14"/>
                  </a:moveTo>
                  <a:lnTo>
                    <a:pt x="37" y="0"/>
                  </a:lnTo>
                  <a:lnTo>
                    <a:pt x="53" y="0"/>
                  </a:lnTo>
                  <a:lnTo>
                    <a:pt x="53" y="14"/>
                  </a:lnTo>
                  <a:lnTo>
                    <a:pt x="37" y="14"/>
                  </a:lnTo>
                  <a:lnTo>
                    <a:pt x="37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6" name="Freeform 250">
              <a:extLst>
                <a:ext uri="{FF2B5EF4-FFF2-40B4-BE49-F238E27FC236}">
                  <a16:creationId xmlns:a16="http://schemas.microsoft.com/office/drawing/2014/main" id="{ADA5D6B2-E173-464B-A836-16B11691A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0081" y="5749865"/>
              <a:ext cx="292101" cy="87312"/>
            </a:xfrm>
            <a:custGeom>
              <a:avLst/>
              <a:gdLst>
                <a:gd name="T0" fmla="*/ 0 w 184"/>
                <a:gd name="T1" fmla="*/ 55 h 55"/>
                <a:gd name="T2" fmla="*/ 0 w 184"/>
                <a:gd name="T3" fmla="*/ 0 h 55"/>
                <a:gd name="T4" fmla="*/ 184 w 184"/>
                <a:gd name="T5" fmla="*/ 0 h 55"/>
                <a:gd name="T6" fmla="*/ 184 w 184"/>
                <a:gd name="T7" fmla="*/ 48 h 55"/>
                <a:gd name="T8" fmla="*/ 184 w 184"/>
                <a:gd name="T9" fmla="*/ 55 h 55"/>
                <a:gd name="T10" fmla="*/ 0 w 184"/>
                <a:gd name="T11" fmla="*/ 55 h 55"/>
                <a:gd name="T12" fmla="*/ 0 w 184"/>
                <a:gd name="T13" fmla="*/ 55 h 55"/>
                <a:gd name="T14" fmla="*/ 176 w 184"/>
                <a:gd name="T15" fmla="*/ 48 h 55"/>
                <a:gd name="T16" fmla="*/ 176 w 184"/>
                <a:gd name="T17" fmla="*/ 40 h 55"/>
                <a:gd name="T18" fmla="*/ 176 w 184"/>
                <a:gd name="T19" fmla="*/ 48 h 55"/>
                <a:gd name="T20" fmla="*/ 176 w 184"/>
                <a:gd name="T21" fmla="*/ 48 h 55"/>
                <a:gd name="T22" fmla="*/ 15 w 184"/>
                <a:gd name="T23" fmla="*/ 40 h 55"/>
                <a:gd name="T24" fmla="*/ 170 w 184"/>
                <a:gd name="T25" fmla="*/ 40 h 55"/>
                <a:gd name="T26" fmla="*/ 170 w 184"/>
                <a:gd name="T27" fmla="*/ 13 h 55"/>
                <a:gd name="T28" fmla="*/ 15 w 184"/>
                <a:gd name="T29" fmla="*/ 13 h 55"/>
                <a:gd name="T30" fmla="*/ 15 w 184"/>
                <a:gd name="T31" fmla="*/ 40 h 55"/>
                <a:gd name="T32" fmla="*/ 15 w 184"/>
                <a:gd name="T3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55">
                  <a:moveTo>
                    <a:pt x="0" y="55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48"/>
                  </a:lnTo>
                  <a:lnTo>
                    <a:pt x="184" y="55"/>
                  </a:lnTo>
                  <a:lnTo>
                    <a:pt x="0" y="55"/>
                  </a:lnTo>
                  <a:lnTo>
                    <a:pt x="0" y="55"/>
                  </a:lnTo>
                  <a:close/>
                  <a:moveTo>
                    <a:pt x="176" y="48"/>
                  </a:moveTo>
                  <a:lnTo>
                    <a:pt x="176" y="40"/>
                  </a:lnTo>
                  <a:lnTo>
                    <a:pt x="176" y="48"/>
                  </a:lnTo>
                  <a:lnTo>
                    <a:pt x="176" y="48"/>
                  </a:lnTo>
                  <a:close/>
                  <a:moveTo>
                    <a:pt x="15" y="40"/>
                  </a:moveTo>
                  <a:lnTo>
                    <a:pt x="170" y="40"/>
                  </a:lnTo>
                  <a:lnTo>
                    <a:pt x="170" y="13"/>
                  </a:lnTo>
                  <a:lnTo>
                    <a:pt x="15" y="13"/>
                  </a:lnTo>
                  <a:lnTo>
                    <a:pt x="15" y="40"/>
                  </a:lnTo>
                  <a:lnTo>
                    <a:pt x="15" y="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7" name="Freeform 251">
              <a:extLst>
                <a:ext uri="{FF2B5EF4-FFF2-40B4-BE49-F238E27FC236}">
                  <a16:creationId xmlns:a16="http://schemas.microsoft.com/office/drawing/2014/main" id="{171EB6CC-B5AE-48A8-B301-EB1BD4169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0081" y="5867339"/>
              <a:ext cx="292101" cy="88899"/>
            </a:xfrm>
            <a:custGeom>
              <a:avLst/>
              <a:gdLst>
                <a:gd name="T0" fmla="*/ 0 w 184"/>
                <a:gd name="T1" fmla="*/ 56 h 56"/>
                <a:gd name="T2" fmla="*/ 0 w 184"/>
                <a:gd name="T3" fmla="*/ 0 h 56"/>
                <a:gd name="T4" fmla="*/ 184 w 184"/>
                <a:gd name="T5" fmla="*/ 0 h 56"/>
                <a:gd name="T6" fmla="*/ 184 w 184"/>
                <a:gd name="T7" fmla="*/ 48 h 56"/>
                <a:gd name="T8" fmla="*/ 184 w 184"/>
                <a:gd name="T9" fmla="*/ 56 h 56"/>
                <a:gd name="T10" fmla="*/ 0 w 184"/>
                <a:gd name="T11" fmla="*/ 56 h 56"/>
                <a:gd name="T12" fmla="*/ 0 w 184"/>
                <a:gd name="T13" fmla="*/ 56 h 56"/>
                <a:gd name="T14" fmla="*/ 176 w 184"/>
                <a:gd name="T15" fmla="*/ 48 h 56"/>
                <a:gd name="T16" fmla="*/ 176 w 184"/>
                <a:gd name="T17" fmla="*/ 42 h 56"/>
                <a:gd name="T18" fmla="*/ 176 w 184"/>
                <a:gd name="T19" fmla="*/ 48 h 56"/>
                <a:gd name="T20" fmla="*/ 176 w 184"/>
                <a:gd name="T21" fmla="*/ 48 h 56"/>
                <a:gd name="T22" fmla="*/ 15 w 184"/>
                <a:gd name="T23" fmla="*/ 42 h 56"/>
                <a:gd name="T24" fmla="*/ 170 w 184"/>
                <a:gd name="T25" fmla="*/ 42 h 56"/>
                <a:gd name="T26" fmla="*/ 170 w 184"/>
                <a:gd name="T27" fmla="*/ 14 h 56"/>
                <a:gd name="T28" fmla="*/ 15 w 184"/>
                <a:gd name="T29" fmla="*/ 14 h 56"/>
                <a:gd name="T30" fmla="*/ 15 w 184"/>
                <a:gd name="T31" fmla="*/ 42 h 56"/>
                <a:gd name="T32" fmla="*/ 15 w 184"/>
                <a:gd name="T33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56">
                  <a:moveTo>
                    <a:pt x="0" y="56"/>
                  </a:moveTo>
                  <a:lnTo>
                    <a:pt x="0" y="0"/>
                  </a:lnTo>
                  <a:lnTo>
                    <a:pt x="184" y="0"/>
                  </a:lnTo>
                  <a:lnTo>
                    <a:pt x="184" y="48"/>
                  </a:lnTo>
                  <a:lnTo>
                    <a:pt x="184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176" y="48"/>
                  </a:moveTo>
                  <a:lnTo>
                    <a:pt x="176" y="42"/>
                  </a:lnTo>
                  <a:lnTo>
                    <a:pt x="176" y="48"/>
                  </a:lnTo>
                  <a:lnTo>
                    <a:pt x="176" y="48"/>
                  </a:lnTo>
                  <a:close/>
                  <a:moveTo>
                    <a:pt x="15" y="42"/>
                  </a:moveTo>
                  <a:lnTo>
                    <a:pt x="170" y="42"/>
                  </a:lnTo>
                  <a:lnTo>
                    <a:pt x="170" y="14"/>
                  </a:lnTo>
                  <a:lnTo>
                    <a:pt x="15" y="14"/>
                  </a:lnTo>
                  <a:lnTo>
                    <a:pt x="15" y="42"/>
                  </a:lnTo>
                  <a:lnTo>
                    <a:pt x="15" y="4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8" name="Freeform 252">
              <a:extLst>
                <a:ext uri="{FF2B5EF4-FFF2-40B4-BE49-F238E27FC236}">
                  <a16:creationId xmlns:a16="http://schemas.microsoft.com/office/drawing/2014/main" id="{D6263622-B21A-43BD-A9BB-FFD5F71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93" y="5989575"/>
              <a:ext cx="268289" cy="20637"/>
            </a:xfrm>
            <a:custGeom>
              <a:avLst/>
              <a:gdLst>
                <a:gd name="T0" fmla="*/ 0 w 169"/>
                <a:gd name="T1" fmla="*/ 13 h 13"/>
                <a:gd name="T2" fmla="*/ 0 w 169"/>
                <a:gd name="T3" fmla="*/ 0 h 13"/>
                <a:gd name="T4" fmla="*/ 169 w 169"/>
                <a:gd name="T5" fmla="*/ 0 h 13"/>
                <a:gd name="T6" fmla="*/ 169 w 169"/>
                <a:gd name="T7" fmla="*/ 13 h 13"/>
                <a:gd name="T8" fmla="*/ 0 w 169"/>
                <a:gd name="T9" fmla="*/ 13 h 13"/>
                <a:gd name="T10" fmla="*/ 0 w 169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3">
                  <a:moveTo>
                    <a:pt x="0" y="13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59" name="Freeform 253">
              <a:extLst>
                <a:ext uri="{FF2B5EF4-FFF2-40B4-BE49-F238E27FC236}">
                  <a16:creationId xmlns:a16="http://schemas.microsoft.com/office/drawing/2014/main" id="{746E8D51-28CC-4149-B19A-B3938A06D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93" y="6045137"/>
              <a:ext cx="196851" cy="22225"/>
            </a:xfrm>
            <a:custGeom>
              <a:avLst/>
              <a:gdLst>
                <a:gd name="T0" fmla="*/ 0 w 124"/>
                <a:gd name="T1" fmla="*/ 14 h 14"/>
                <a:gd name="T2" fmla="*/ 0 w 124"/>
                <a:gd name="T3" fmla="*/ 0 h 14"/>
                <a:gd name="T4" fmla="*/ 124 w 124"/>
                <a:gd name="T5" fmla="*/ 0 h 14"/>
                <a:gd name="T6" fmla="*/ 124 w 124"/>
                <a:gd name="T7" fmla="*/ 14 h 14"/>
                <a:gd name="T8" fmla="*/ 0 w 124"/>
                <a:gd name="T9" fmla="*/ 14 h 14"/>
                <a:gd name="T10" fmla="*/ 0 w 12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4">
                  <a:moveTo>
                    <a:pt x="0" y="1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60" name="Freeform 254">
              <a:extLst>
                <a:ext uri="{FF2B5EF4-FFF2-40B4-BE49-F238E27FC236}">
                  <a16:creationId xmlns:a16="http://schemas.microsoft.com/office/drawing/2014/main" id="{3CA0B2C0-665B-49FC-8ED4-F8601707D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93" y="6105461"/>
              <a:ext cx="196851" cy="22225"/>
            </a:xfrm>
            <a:custGeom>
              <a:avLst/>
              <a:gdLst>
                <a:gd name="T0" fmla="*/ 0 w 124"/>
                <a:gd name="T1" fmla="*/ 14 h 14"/>
                <a:gd name="T2" fmla="*/ 0 w 124"/>
                <a:gd name="T3" fmla="*/ 0 h 14"/>
                <a:gd name="T4" fmla="*/ 124 w 124"/>
                <a:gd name="T5" fmla="*/ 0 h 14"/>
                <a:gd name="T6" fmla="*/ 124 w 124"/>
                <a:gd name="T7" fmla="*/ 14 h 14"/>
                <a:gd name="T8" fmla="*/ 0 w 124"/>
                <a:gd name="T9" fmla="*/ 14 h 14"/>
                <a:gd name="T10" fmla="*/ 0 w 12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4">
                  <a:moveTo>
                    <a:pt x="0" y="14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04" name="Group 563">
            <a:extLst>
              <a:ext uri="{FF2B5EF4-FFF2-40B4-BE49-F238E27FC236}">
                <a16:creationId xmlns:a16="http://schemas.microsoft.com/office/drawing/2014/main" id="{54F0101D-45C4-4366-B027-60BF3FDA8353}"/>
              </a:ext>
            </a:extLst>
          </p:cNvPr>
          <p:cNvGrpSpPr/>
          <p:nvPr/>
        </p:nvGrpSpPr>
        <p:grpSpPr>
          <a:xfrm>
            <a:off x="4388757" y="1345508"/>
            <a:ext cx="391208" cy="492158"/>
            <a:chOff x="2365375" y="5249863"/>
            <a:chExt cx="727075" cy="895350"/>
          </a:xfrm>
          <a:solidFill>
            <a:srgbClr val="FFFFFF"/>
          </a:solidFill>
        </p:grpSpPr>
        <p:sp>
          <p:nvSpPr>
            <p:cNvPr id="534" name="Rectangle 127">
              <a:extLst>
                <a:ext uri="{FF2B5EF4-FFF2-40B4-BE49-F238E27FC236}">
                  <a16:creationId xmlns:a16="http://schemas.microsoft.com/office/drawing/2014/main" id="{96ACAE59-C9A8-44ED-A8FF-C589F6CF8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75" y="5822950"/>
              <a:ext cx="28575" cy="3222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5" name="Freeform 128">
              <a:extLst>
                <a:ext uri="{FF2B5EF4-FFF2-40B4-BE49-F238E27FC236}">
                  <a16:creationId xmlns:a16="http://schemas.microsoft.com/office/drawing/2014/main" id="{7BA40FB4-7147-4114-829E-B959786F0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7925" y="5249863"/>
              <a:ext cx="168275" cy="168275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5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6" name="Freeform 129">
              <a:extLst>
                <a:ext uri="{FF2B5EF4-FFF2-40B4-BE49-F238E27FC236}">
                  <a16:creationId xmlns:a16="http://schemas.microsoft.com/office/drawing/2014/main" id="{9B1F1256-53C5-4A2C-92FA-F6753B0F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5249863"/>
              <a:ext cx="727075" cy="895350"/>
            </a:xfrm>
            <a:custGeom>
              <a:avLst/>
              <a:gdLst>
                <a:gd name="T0" fmla="*/ 208 w 208"/>
                <a:gd name="T1" fmla="*/ 256 h 256"/>
                <a:gd name="T2" fmla="*/ 72 w 208"/>
                <a:gd name="T3" fmla="*/ 256 h 256"/>
                <a:gd name="T4" fmla="*/ 72 w 208"/>
                <a:gd name="T5" fmla="*/ 148 h 256"/>
                <a:gd name="T6" fmla="*/ 88 w 208"/>
                <a:gd name="T7" fmla="*/ 148 h 256"/>
                <a:gd name="T8" fmla="*/ 88 w 208"/>
                <a:gd name="T9" fmla="*/ 88 h 256"/>
                <a:gd name="T10" fmla="*/ 64 w 208"/>
                <a:gd name="T11" fmla="*/ 64 h 256"/>
                <a:gd name="T12" fmla="*/ 32 w 208"/>
                <a:gd name="T13" fmla="*/ 64 h 256"/>
                <a:gd name="T14" fmla="*/ 8 w 208"/>
                <a:gd name="T15" fmla="*/ 88 h 256"/>
                <a:gd name="T16" fmla="*/ 8 w 208"/>
                <a:gd name="T17" fmla="*/ 148 h 256"/>
                <a:gd name="T18" fmla="*/ 24 w 208"/>
                <a:gd name="T19" fmla="*/ 148 h 256"/>
                <a:gd name="T20" fmla="*/ 24 w 208"/>
                <a:gd name="T21" fmla="*/ 256 h 256"/>
                <a:gd name="T22" fmla="*/ 16 w 208"/>
                <a:gd name="T23" fmla="*/ 256 h 256"/>
                <a:gd name="T24" fmla="*/ 16 w 208"/>
                <a:gd name="T25" fmla="*/ 156 h 256"/>
                <a:gd name="T26" fmla="*/ 0 w 208"/>
                <a:gd name="T27" fmla="*/ 156 h 256"/>
                <a:gd name="T28" fmla="*/ 0 w 208"/>
                <a:gd name="T29" fmla="*/ 88 h 256"/>
                <a:gd name="T30" fmla="*/ 32 w 208"/>
                <a:gd name="T31" fmla="*/ 56 h 256"/>
                <a:gd name="T32" fmla="*/ 64 w 208"/>
                <a:gd name="T33" fmla="*/ 56 h 256"/>
                <a:gd name="T34" fmla="*/ 96 w 208"/>
                <a:gd name="T35" fmla="*/ 88 h 256"/>
                <a:gd name="T36" fmla="*/ 96 w 208"/>
                <a:gd name="T37" fmla="*/ 156 h 256"/>
                <a:gd name="T38" fmla="*/ 80 w 208"/>
                <a:gd name="T39" fmla="*/ 156 h 256"/>
                <a:gd name="T40" fmla="*/ 80 w 208"/>
                <a:gd name="T41" fmla="*/ 248 h 256"/>
                <a:gd name="T42" fmla="*/ 200 w 208"/>
                <a:gd name="T43" fmla="*/ 248 h 256"/>
                <a:gd name="T44" fmla="*/ 200 w 208"/>
                <a:gd name="T45" fmla="*/ 8 h 256"/>
                <a:gd name="T46" fmla="*/ 80 w 208"/>
                <a:gd name="T47" fmla="*/ 8 h 256"/>
                <a:gd name="T48" fmla="*/ 80 w 208"/>
                <a:gd name="T49" fmla="*/ 0 h 256"/>
                <a:gd name="T50" fmla="*/ 208 w 208"/>
                <a:gd name="T51" fmla="*/ 0 h 256"/>
                <a:gd name="T52" fmla="*/ 208 w 208"/>
                <a:gd name="T5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56">
                  <a:moveTo>
                    <a:pt x="208" y="256"/>
                  </a:moveTo>
                  <a:cubicBezTo>
                    <a:pt x="72" y="256"/>
                    <a:pt x="72" y="256"/>
                    <a:pt x="72" y="256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75"/>
                    <a:pt x="77" y="64"/>
                    <a:pt x="64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19" y="64"/>
                    <a:pt x="8" y="75"/>
                    <a:pt x="8" y="88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256"/>
                    <a:pt x="24" y="256"/>
                    <a:pt x="24" y="256"/>
                  </a:cubicBezTo>
                  <a:cubicBezTo>
                    <a:pt x="16" y="256"/>
                    <a:pt x="16" y="256"/>
                    <a:pt x="16" y="2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70"/>
                    <a:pt x="14" y="56"/>
                    <a:pt x="32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82" y="56"/>
                    <a:pt x="96" y="70"/>
                    <a:pt x="96" y="88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0" y="248"/>
                    <a:pt x="80" y="248"/>
                    <a:pt x="80" y="248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20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7" name="Rectangle 130">
              <a:extLst>
                <a:ext uri="{FF2B5EF4-FFF2-40B4-BE49-F238E27FC236}">
                  <a16:creationId xmlns:a16="http://schemas.microsoft.com/office/drawing/2014/main" id="{3E797C6B-BA92-4A0D-9A76-D4574704C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900" y="5389563"/>
              <a:ext cx="2381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8" name="Freeform 131">
              <a:extLst>
                <a:ext uri="{FF2B5EF4-FFF2-40B4-BE49-F238E27FC236}">
                  <a16:creationId xmlns:a16="http://schemas.microsoft.com/office/drawing/2014/main" id="{D004C847-360B-447D-9A54-E6C8F5E84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50" y="5337175"/>
              <a:ext cx="87313" cy="133350"/>
            </a:xfrm>
            <a:custGeom>
              <a:avLst/>
              <a:gdLst>
                <a:gd name="T0" fmla="*/ 13 w 55"/>
                <a:gd name="T1" fmla="*/ 84 h 84"/>
                <a:gd name="T2" fmla="*/ 0 w 55"/>
                <a:gd name="T3" fmla="*/ 70 h 84"/>
                <a:gd name="T4" fmla="*/ 29 w 55"/>
                <a:gd name="T5" fmla="*/ 42 h 84"/>
                <a:gd name="T6" fmla="*/ 0 w 55"/>
                <a:gd name="T7" fmla="*/ 13 h 84"/>
                <a:gd name="T8" fmla="*/ 13 w 55"/>
                <a:gd name="T9" fmla="*/ 0 h 84"/>
                <a:gd name="T10" fmla="*/ 55 w 55"/>
                <a:gd name="T11" fmla="*/ 42 h 84"/>
                <a:gd name="T12" fmla="*/ 13 w 55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84">
                  <a:moveTo>
                    <a:pt x="13" y="84"/>
                  </a:moveTo>
                  <a:lnTo>
                    <a:pt x="0" y="70"/>
                  </a:lnTo>
                  <a:lnTo>
                    <a:pt x="29" y="42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55" y="42"/>
                  </a:lnTo>
                  <a:lnTo>
                    <a:pt x="13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9" name="Rectangle 132">
              <a:extLst>
                <a:ext uri="{FF2B5EF4-FFF2-40B4-BE49-F238E27FC236}">
                  <a16:creationId xmlns:a16="http://schemas.microsoft.com/office/drawing/2014/main" id="{C186262A-DEC0-49E7-8A56-D47029629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75" y="5502275"/>
              <a:ext cx="28575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0" name="Rectangle 133">
              <a:extLst>
                <a:ext uri="{FF2B5EF4-FFF2-40B4-BE49-F238E27FC236}">
                  <a16:creationId xmlns:a16="http://schemas.microsoft.com/office/drawing/2014/main" id="{CF87761E-0F7A-4D7C-982B-814A262D7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75" y="5557838"/>
              <a:ext cx="28575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1" name="Freeform 134">
              <a:extLst>
                <a:ext uri="{FF2B5EF4-FFF2-40B4-BE49-F238E27FC236}">
                  <a16:creationId xmlns:a16="http://schemas.microsoft.com/office/drawing/2014/main" id="{87AD6662-1F56-4AFA-9361-D60576E7C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5683250"/>
              <a:ext cx="112713" cy="112713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42" name="Rectangle 135">
              <a:extLst>
                <a:ext uri="{FF2B5EF4-FFF2-40B4-BE49-F238E27FC236}">
                  <a16:creationId xmlns:a16="http://schemas.microsoft.com/office/drawing/2014/main" id="{114A2781-9A74-4FEF-BFED-EF40BCAA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38" y="6061075"/>
              <a:ext cx="307975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05" name="Group 7">
            <a:extLst>
              <a:ext uri="{FF2B5EF4-FFF2-40B4-BE49-F238E27FC236}">
                <a16:creationId xmlns:a16="http://schemas.microsoft.com/office/drawing/2014/main" id="{D4EE05BD-68ED-44B8-A5FD-1E0463D9E362}"/>
              </a:ext>
            </a:extLst>
          </p:cNvPr>
          <p:cNvGrpSpPr/>
          <p:nvPr/>
        </p:nvGrpSpPr>
        <p:grpSpPr>
          <a:xfrm>
            <a:off x="6031352" y="2619507"/>
            <a:ext cx="627845" cy="419383"/>
            <a:chOff x="1019175" y="2486025"/>
            <a:chExt cx="949325" cy="620713"/>
          </a:xfrm>
          <a:solidFill>
            <a:srgbClr val="FFFFFF"/>
          </a:solidFill>
        </p:grpSpPr>
        <p:sp>
          <p:nvSpPr>
            <p:cNvPr id="519" name="Freeform 46">
              <a:extLst>
                <a:ext uri="{FF2B5EF4-FFF2-40B4-BE49-F238E27FC236}">
                  <a16:creationId xmlns:a16="http://schemas.microsoft.com/office/drawing/2014/main" id="{F487C85A-8E31-452C-A33F-B42C3BA4C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175" y="2524125"/>
              <a:ext cx="498475" cy="165100"/>
            </a:xfrm>
            <a:custGeom>
              <a:avLst/>
              <a:gdLst>
                <a:gd name="T0" fmla="*/ 0 w 314"/>
                <a:gd name="T1" fmla="*/ 104 h 104"/>
                <a:gd name="T2" fmla="*/ 0 w 314"/>
                <a:gd name="T3" fmla="*/ 0 h 104"/>
                <a:gd name="T4" fmla="*/ 314 w 314"/>
                <a:gd name="T5" fmla="*/ 0 h 104"/>
                <a:gd name="T6" fmla="*/ 314 w 314"/>
                <a:gd name="T7" fmla="*/ 97 h 104"/>
                <a:gd name="T8" fmla="*/ 314 w 314"/>
                <a:gd name="T9" fmla="*/ 104 h 104"/>
                <a:gd name="T10" fmla="*/ 0 w 314"/>
                <a:gd name="T11" fmla="*/ 104 h 104"/>
                <a:gd name="T12" fmla="*/ 0 w 314"/>
                <a:gd name="T13" fmla="*/ 104 h 104"/>
                <a:gd name="T14" fmla="*/ 308 w 314"/>
                <a:gd name="T15" fmla="*/ 97 h 104"/>
                <a:gd name="T16" fmla="*/ 308 w 314"/>
                <a:gd name="T17" fmla="*/ 90 h 104"/>
                <a:gd name="T18" fmla="*/ 308 w 314"/>
                <a:gd name="T19" fmla="*/ 97 h 104"/>
                <a:gd name="T20" fmla="*/ 308 w 314"/>
                <a:gd name="T21" fmla="*/ 97 h 104"/>
                <a:gd name="T22" fmla="*/ 13 w 314"/>
                <a:gd name="T23" fmla="*/ 90 h 104"/>
                <a:gd name="T24" fmla="*/ 301 w 314"/>
                <a:gd name="T25" fmla="*/ 90 h 104"/>
                <a:gd name="T26" fmla="*/ 301 w 314"/>
                <a:gd name="T27" fmla="*/ 14 h 104"/>
                <a:gd name="T28" fmla="*/ 13 w 314"/>
                <a:gd name="T29" fmla="*/ 14 h 104"/>
                <a:gd name="T30" fmla="*/ 13 w 314"/>
                <a:gd name="T31" fmla="*/ 90 h 104"/>
                <a:gd name="T32" fmla="*/ 13 w 314"/>
                <a:gd name="T3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104">
                  <a:moveTo>
                    <a:pt x="0" y="104"/>
                  </a:moveTo>
                  <a:lnTo>
                    <a:pt x="0" y="0"/>
                  </a:lnTo>
                  <a:lnTo>
                    <a:pt x="314" y="0"/>
                  </a:lnTo>
                  <a:lnTo>
                    <a:pt x="314" y="97"/>
                  </a:lnTo>
                  <a:lnTo>
                    <a:pt x="314" y="104"/>
                  </a:lnTo>
                  <a:lnTo>
                    <a:pt x="0" y="104"/>
                  </a:lnTo>
                  <a:lnTo>
                    <a:pt x="0" y="104"/>
                  </a:lnTo>
                  <a:close/>
                  <a:moveTo>
                    <a:pt x="308" y="97"/>
                  </a:moveTo>
                  <a:lnTo>
                    <a:pt x="308" y="90"/>
                  </a:lnTo>
                  <a:lnTo>
                    <a:pt x="308" y="97"/>
                  </a:lnTo>
                  <a:lnTo>
                    <a:pt x="308" y="97"/>
                  </a:lnTo>
                  <a:close/>
                  <a:moveTo>
                    <a:pt x="13" y="90"/>
                  </a:moveTo>
                  <a:lnTo>
                    <a:pt x="301" y="90"/>
                  </a:lnTo>
                  <a:lnTo>
                    <a:pt x="301" y="14"/>
                  </a:lnTo>
                  <a:lnTo>
                    <a:pt x="13" y="14"/>
                  </a:lnTo>
                  <a:lnTo>
                    <a:pt x="13" y="90"/>
                  </a:lnTo>
                  <a:lnTo>
                    <a:pt x="13" y="9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0" name="Freeform 47">
              <a:extLst>
                <a:ext uri="{FF2B5EF4-FFF2-40B4-BE49-F238E27FC236}">
                  <a16:creationId xmlns:a16="http://schemas.microsoft.com/office/drawing/2014/main" id="{D18F7D0A-0F59-4D14-8440-5B363C4C5A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2" y="2566987"/>
              <a:ext cx="77787" cy="77788"/>
            </a:xfrm>
            <a:custGeom>
              <a:avLst/>
              <a:gdLst>
                <a:gd name="T0" fmla="*/ 0 w 49"/>
                <a:gd name="T1" fmla="*/ 49 h 49"/>
                <a:gd name="T2" fmla="*/ 0 w 49"/>
                <a:gd name="T3" fmla="*/ 7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  <a:gd name="T10" fmla="*/ 0 w 49"/>
                <a:gd name="T11" fmla="*/ 49 h 49"/>
                <a:gd name="T12" fmla="*/ 0 w 49"/>
                <a:gd name="T13" fmla="*/ 49 h 49"/>
                <a:gd name="T14" fmla="*/ 14 w 49"/>
                <a:gd name="T15" fmla="*/ 36 h 49"/>
                <a:gd name="T16" fmla="*/ 36 w 49"/>
                <a:gd name="T17" fmla="*/ 36 h 49"/>
                <a:gd name="T18" fmla="*/ 36 w 49"/>
                <a:gd name="T19" fmla="*/ 14 h 49"/>
                <a:gd name="T20" fmla="*/ 14 w 49"/>
                <a:gd name="T21" fmla="*/ 14 h 49"/>
                <a:gd name="T22" fmla="*/ 14 w 49"/>
                <a:gd name="T23" fmla="*/ 36 h 49"/>
                <a:gd name="T24" fmla="*/ 14 w 49"/>
                <a:gd name="T2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14" y="36"/>
                  </a:moveTo>
                  <a:lnTo>
                    <a:pt x="36" y="36"/>
                  </a:lnTo>
                  <a:lnTo>
                    <a:pt x="36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1" name="Freeform 48">
              <a:extLst>
                <a:ext uri="{FF2B5EF4-FFF2-40B4-BE49-F238E27FC236}">
                  <a16:creationId xmlns:a16="http://schemas.microsoft.com/office/drawing/2014/main" id="{58DBDAE0-97C0-4C0B-BDB6-8D1872E86A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0800" y="2595562"/>
              <a:ext cx="131762" cy="22225"/>
            </a:xfrm>
            <a:custGeom>
              <a:avLst/>
              <a:gdLst>
                <a:gd name="T0" fmla="*/ 67 w 83"/>
                <a:gd name="T1" fmla="*/ 14 h 14"/>
                <a:gd name="T2" fmla="*/ 67 w 83"/>
                <a:gd name="T3" fmla="*/ 0 h 14"/>
                <a:gd name="T4" fmla="*/ 83 w 83"/>
                <a:gd name="T5" fmla="*/ 0 h 14"/>
                <a:gd name="T6" fmla="*/ 83 w 83"/>
                <a:gd name="T7" fmla="*/ 14 h 14"/>
                <a:gd name="T8" fmla="*/ 67 w 83"/>
                <a:gd name="T9" fmla="*/ 14 h 14"/>
                <a:gd name="T10" fmla="*/ 67 w 83"/>
                <a:gd name="T11" fmla="*/ 14 h 14"/>
                <a:gd name="T12" fmla="*/ 33 w 83"/>
                <a:gd name="T13" fmla="*/ 14 h 14"/>
                <a:gd name="T14" fmla="*/ 33 w 83"/>
                <a:gd name="T15" fmla="*/ 0 h 14"/>
                <a:gd name="T16" fmla="*/ 50 w 83"/>
                <a:gd name="T17" fmla="*/ 0 h 14"/>
                <a:gd name="T18" fmla="*/ 50 w 83"/>
                <a:gd name="T19" fmla="*/ 14 h 14"/>
                <a:gd name="T20" fmla="*/ 33 w 83"/>
                <a:gd name="T21" fmla="*/ 14 h 14"/>
                <a:gd name="T22" fmla="*/ 33 w 83"/>
                <a:gd name="T23" fmla="*/ 14 h 14"/>
                <a:gd name="T24" fmla="*/ 0 w 83"/>
                <a:gd name="T25" fmla="*/ 14 h 14"/>
                <a:gd name="T26" fmla="*/ 0 w 83"/>
                <a:gd name="T27" fmla="*/ 0 h 14"/>
                <a:gd name="T28" fmla="*/ 17 w 83"/>
                <a:gd name="T29" fmla="*/ 0 h 14"/>
                <a:gd name="T30" fmla="*/ 17 w 83"/>
                <a:gd name="T31" fmla="*/ 14 h 14"/>
                <a:gd name="T32" fmla="*/ 0 w 83"/>
                <a:gd name="T33" fmla="*/ 14 h 14"/>
                <a:gd name="T34" fmla="*/ 0 w 83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4">
                  <a:moveTo>
                    <a:pt x="67" y="14"/>
                  </a:moveTo>
                  <a:lnTo>
                    <a:pt x="67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67" y="14"/>
                  </a:lnTo>
                  <a:lnTo>
                    <a:pt x="67" y="14"/>
                  </a:lnTo>
                  <a:close/>
                  <a:moveTo>
                    <a:pt x="33" y="14"/>
                  </a:moveTo>
                  <a:lnTo>
                    <a:pt x="33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33" y="14"/>
                  </a:lnTo>
                  <a:lnTo>
                    <a:pt x="33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2" name="Freeform 49">
              <a:extLst>
                <a:ext uri="{FF2B5EF4-FFF2-40B4-BE49-F238E27FC236}">
                  <a16:creationId xmlns:a16="http://schemas.microsoft.com/office/drawing/2014/main" id="{0AC352BA-6013-4AD7-8B84-2A57A4CB8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175" y="2732087"/>
              <a:ext cx="498475" cy="163513"/>
            </a:xfrm>
            <a:custGeom>
              <a:avLst/>
              <a:gdLst>
                <a:gd name="T0" fmla="*/ 0 w 314"/>
                <a:gd name="T1" fmla="*/ 103 h 103"/>
                <a:gd name="T2" fmla="*/ 0 w 314"/>
                <a:gd name="T3" fmla="*/ 0 h 103"/>
                <a:gd name="T4" fmla="*/ 314 w 314"/>
                <a:gd name="T5" fmla="*/ 0 h 103"/>
                <a:gd name="T6" fmla="*/ 314 w 314"/>
                <a:gd name="T7" fmla="*/ 97 h 103"/>
                <a:gd name="T8" fmla="*/ 314 w 314"/>
                <a:gd name="T9" fmla="*/ 103 h 103"/>
                <a:gd name="T10" fmla="*/ 0 w 314"/>
                <a:gd name="T11" fmla="*/ 103 h 103"/>
                <a:gd name="T12" fmla="*/ 0 w 314"/>
                <a:gd name="T13" fmla="*/ 103 h 103"/>
                <a:gd name="T14" fmla="*/ 308 w 314"/>
                <a:gd name="T15" fmla="*/ 97 h 103"/>
                <a:gd name="T16" fmla="*/ 308 w 314"/>
                <a:gd name="T17" fmla="*/ 90 h 103"/>
                <a:gd name="T18" fmla="*/ 308 w 314"/>
                <a:gd name="T19" fmla="*/ 97 h 103"/>
                <a:gd name="T20" fmla="*/ 308 w 314"/>
                <a:gd name="T21" fmla="*/ 97 h 103"/>
                <a:gd name="T22" fmla="*/ 13 w 314"/>
                <a:gd name="T23" fmla="*/ 90 h 103"/>
                <a:gd name="T24" fmla="*/ 301 w 314"/>
                <a:gd name="T25" fmla="*/ 90 h 103"/>
                <a:gd name="T26" fmla="*/ 301 w 314"/>
                <a:gd name="T27" fmla="*/ 13 h 103"/>
                <a:gd name="T28" fmla="*/ 13 w 314"/>
                <a:gd name="T29" fmla="*/ 13 h 103"/>
                <a:gd name="T30" fmla="*/ 13 w 314"/>
                <a:gd name="T31" fmla="*/ 90 h 103"/>
                <a:gd name="T32" fmla="*/ 13 w 314"/>
                <a:gd name="T33" fmla="*/ 9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103">
                  <a:moveTo>
                    <a:pt x="0" y="103"/>
                  </a:moveTo>
                  <a:lnTo>
                    <a:pt x="0" y="0"/>
                  </a:lnTo>
                  <a:lnTo>
                    <a:pt x="314" y="0"/>
                  </a:lnTo>
                  <a:lnTo>
                    <a:pt x="314" y="97"/>
                  </a:lnTo>
                  <a:lnTo>
                    <a:pt x="314" y="103"/>
                  </a:lnTo>
                  <a:lnTo>
                    <a:pt x="0" y="103"/>
                  </a:lnTo>
                  <a:lnTo>
                    <a:pt x="0" y="103"/>
                  </a:lnTo>
                  <a:close/>
                  <a:moveTo>
                    <a:pt x="308" y="97"/>
                  </a:moveTo>
                  <a:lnTo>
                    <a:pt x="308" y="90"/>
                  </a:lnTo>
                  <a:lnTo>
                    <a:pt x="308" y="97"/>
                  </a:lnTo>
                  <a:lnTo>
                    <a:pt x="308" y="97"/>
                  </a:lnTo>
                  <a:close/>
                  <a:moveTo>
                    <a:pt x="13" y="90"/>
                  </a:moveTo>
                  <a:lnTo>
                    <a:pt x="301" y="90"/>
                  </a:lnTo>
                  <a:lnTo>
                    <a:pt x="301" y="13"/>
                  </a:lnTo>
                  <a:lnTo>
                    <a:pt x="13" y="13"/>
                  </a:lnTo>
                  <a:lnTo>
                    <a:pt x="13" y="90"/>
                  </a:lnTo>
                  <a:lnTo>
                    <a:pt x="13" y="9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3" name="Freeform 50">
              <a:extLst>
                <a:ext uri="{FF2B5EF4-FFF2-40B4-BE49-F238E27FC236}">
                  <a16:creationId xmlns:a16="http://schemas.microsoft.com/office/drawing/2014/main" id="{649B0266-14A5-4984-89E0-2065195F6E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2" y="2774950"/>
              <a:ext cx="77787" cy="77788"/>
            </a:xfrm>
            <a:custGeom>
              <a:avLst/>
              <a:gdLst>
                <a:gd name="T0" fmla="*/ 0 w 49"/>
                <a:gd name="T1" fmla="*/ 49 h 49"/>
                <a:gd name="T2" fmla="*/ 0 w 49"/>
                <a:gd name="T3" fmla="*/ 7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  <a:gd name="T10" fmla="*/ 0 w 49"/>
                <a:gd name="T11" fmla="*/ 49 h 49"/>
                <a:gd name="T12" fmla="*/ 0 w 49"/>
                <a:gd name="T13" fmla="*/ 49 h 49"/>
                <a:gd name="T14" fmla="*/ 14 w 49"/>
                <a:gd name="T15" fmla="*/ 35 h 49"/>
                <a:gd name="T16" fmla="*/ 36 w 49"/>
                <a:gd name="T17" fmla="*/ 35 h 49"/>
                <a:gd name="T18" fmla="*/ 36 w 49"/>
                <a:gd name="T19" fmla="*/ 13 h 49"/>
                <a:gd name="T20" fmla="*/ 14 w 49"/>
                <a:gd name="T21" fmla="*/ 13 h 49"/>
                <a:gd name="T22" fmla="*/ 14 w 49"/>
                <a:gd name="T23" fmla="*/ 35 h 49"/>
                <a:gd name="T24" fmla="*/ 14 w 49"/>
                <a:gd name="T2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49"/>
                  </a:lnTo>
                  <a:lnTo>
                    <a:pt x="0" y="49"/>
                  </a:lnTo>
                  <a:lnTo>
                    <a:pt x="0" y="49"/>
                  </a:lnTo>
                  <a:close/>
                  <a:moveTo>
                    <a:pt x="14" y="35"/>
                  </a:moveTo>
                  <a:lnTo>
                    <a:pt x="36" y="35"/>
                  </a:lnTo>
                  <a:lnTo>
                    <a:pt x="36" y="13"/>
                  </a:lnTo>
                  <a:lnTo>
                    <a:pt x="14" y="13"/>
                  </a:lnTo>
                  <a:lnTo>
                    <a:pt x="14" y="35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4" name="Freeform 51">
              <a:extLst>
                <a:ext uri="{FF2B5EF4-FFF2-40B4-BE49-F238E27FC236}">
                  <a16:creationId xmlns:a16="http://schemas.microsoft.com/office/drawing/2014/main" id="{EAABE032-195E-4593-AEC6-412D674C4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0800" y="2803525"/>
              <a:ext cx="131762" cy="20638"/>
            </a:xfrm>
            <a:custGeom>
              <a:avLst/>
              <a:gdLst>
                <a:gd name="T0" fmla="*/ 67 w 83"/>
                <a:gd name="T1" fmla="*/ 13 h 13"/>
                <a:gd name="T2" fmla="*/ 67 w 83"/>
                <a:gd name="T3" fmla="*/ 0 h 13"/>
                <a:gd name="T4" fmla="*/ 83 w 83"/>
                <a:gd name="T5" fmla="*/ 0 h 13"/>
                <a:gd name="T6" fmla="*/ 83 w 83"/>
                <a:gd name="T7" fmla="*/ 13 h 13"/>
                <a:gd name="T8" fmla="*/ 67 w 83"/>
                <a:gd name="T9" fmla="*/ 13 h 13"/>
                <a:gd name="T10" fmla="*/ 67 w 83"/>
                <a:gd name="T11" fmla="*/ 13 h 13"/>
                <a:gd name="T12" fmla="*/ 33 w 83"/>
                <a:gd name="T13" fmla="*/ 13 h 13"/>
                <a:gd name="T14" fmla="*/ 33 w 83"/>
                <a:gd name="T15" fmla="*/ 0 h 13"/>
                <a:gd name="T16" fmla="*/ 50 w 83"/>
                <a:gd name="T17" fmla="*/ 0 h 13"/>
                <a:gd name="T18" fmla="*/ 50 w 83"/>
                <a:gd name="T19" fmla="*/ 13 h 13"/>
                <a:gd name="T20" fmla="*/ 33 w 83"/>
                <a:gd name="T21" fmla="*/ 13 h 13"/>
                <a:gd name="T22" fmla="*/ 33 w 83"/>
                <a:gd name="T23" fmla="*/ 13 h 13"/>
                <a:gd name="T24" fmla="*/ 0 w 83"/>
                <a:gd name="T25" fmla="*/ 13 h 13"/>
                <a:gd name="T26" fmla="*/ 0 w 83"/>
                <a:gd name="T27" fmla="*/ 0 h 13"/>
                <a:gd name="T28" fmla="*/ 17 w 83"/>
                <a:gd name="T29" fmla="*/ 0 h 13"/>
                <a:gd name="T30" fmla="*/ 17 w 83"/>
                <a:gd name="T31" fmla="*/ 13 h 13"/>
                <a:gd name="T32" fmla="*/ 0 w 83"/>
                <a:gd name="T33" fmla="*/ 13 h 13"/>
                <a:gd name="T34" fmla="*/ 0 w 83"/>
                <a:gd name="T3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3">
                  <a:moveTo>
                    <a:pt x="67" y="13"/>
                  </a:moveTo>
                  <a:lnTo>
                    <a:pt x="67" y="0"/>
                  </a:lnTo>
                  <a:lnTo>
                    <a:pt x="83" y="0"/>
                  </a:lnTo>
                  <a:lnTo>
                    <a:pt x="83" y="13"/>
                  </a:lnTo>
                  <a:lnTo>
                    <a:pt x="67" y="13"/>
                  </a:lnTo>
                  <a:lnTo>
                    <a:pt x="67" y="13"/>
                  </a:lnTo>
                  <a:close/>
                  <a:moveTo>
                    <a:pt x="33" y="13"/>
                  </a:moveTo>
                  <a:lnTo>
                    <a:pt x="33" y="0"/>
                  </a:lnTo>
                  <a:lnTo>
                    <a:pt x="50" y="0"/>
                  </a:lnTo>
                  <a:lnTo>
                    <a:pt x="50" y="13"/>
                  </a:lnTo>
                  <a:lnTo>
                    <a:pt x="33" y="13"/>
                  </a:lnTo>
                  <a:lnTo>
                    <a:pt x="33" y="13"/>
                  </a:lnTo>
                  <a:close/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5" name="Freeform 52">
              <a:extLst>
                <a:ext uri="{FF2B5EF4-FFF2-40B4-BE49-F238E27FC236}">
                  <a16:creationId xmlns:a16="http://schemas.microsoft.com/office/drawing/2014/main" id="{443C3FB8-207A-4DC1-93BE-455B566D7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175" y="2938462"/>
              <a:ext cx="498475" cy="165100"/>
            </a:xfrm>
            <a:custGeom>
              <a:avLst/>
              <a:gdLst>
                <a:gd name="T0" fmla="*/ 0 w 314"/>
                <a:gd name="T1" fmla="*/ 104 h 104"/>
                <a:gd name="T2" fmla="*/ 0 w 314"/>
                <a:gd name="T3" fmla="*/ 0 h 104"/>
                <a:gd name="T4" fmla="*/ 314 w 314"/>
                <a:gd name="T5" fmla="*/ 0 h 104"/>
                <a:gd name="T6" fmla="*/ 314 w 314"/>
                <a:gd name="T7" fmla="*/ 97 h 104"/>
                <a:gd name="T8" fmla="*/ 314 w 314"/>
                <a:gd name="T9" fmla="*/ 104 h 104"/>
                <a:gd name="T10" fmla="*/ 0 w 314"/>
                <a:gd name="T11" fmla="*/ 104 h 104"/>
                <a:gd name="T12" fmla="*/ 0 w 314"/>
                <a:gd name="T13" fmla="*/ 104 h 104"/>
                <a:gd name="T14" fmla="*/ 308 w 314"/>
                <a:gd name="T15" fmla="*/ 97 h 104"/>
                <a:gd name="T16" fmla="*/ 308 w 314"/>
                <a:gd name="T17" fmla="*/ 90 h 104"/>
                <a:gd name="T18" fmla="*/ 308 w 314"/>
                <a:gd name="T19" fmla="*/ 97 h 104"/>
                <a:gd name="T20" fmla="*/ 308 w 314"/>
                <a:gd name="T21" fmla="*/ 97 h 104"/>
                <a:gd name="T22" fmla="*/ 13 w 314"/>
                <a:gd name="T23" fmla="*/ 90 h 104"/>
                <a:gd name="T24" fmla="*/ 301 w 314"/>
                <a:gd name="T25" fmla="*/ 90 h 104"/>
                <a:gd name="T26" fmla="*/ 301 w 314"/>
                <a:gd name="T27" fmla="*/ 14 h 104"/>
                <a:gd name="T28" fmla="*/ 13 w 314"/>
                <a:gd name="T29" fmla="*/ 14 h 104"/>
                <a:gd name="T30" fmla="*/ 13 w 314"/>
                <a:gd name="T31" fmla="*/ 90 h 104"/>
                <a:gd name="T32" fmla="*/ 13 w 314"/>
                <a:gd name="T33" fmla="*/ 9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104">
                  <a:moveTo>
                    <a:pt x="0" y="104"/>
                  </a:moveTo>
                  <a:lnTo>
                    <a:pt x="0" y="0"/>
                  </a:lnTo>
                  <a:lnTo>
                    <a:pt x="314" y="0"/>
                  </a:lnTo>
                  <a:lnTo>
                    <a:pt x="314" y="97"/>
                  </a:lnTo>
                  <a:lnTo>
                    <a:pt x="314" y="104"/>
                  </a:lnTo>
                  <a:lnTo>
                    <a:pt x="0" y="104"/>
                  </a:lnTo>
                  <a:lnTo>
                    <a:pt x="0" y="104"/>
                  </a:lnTo>
                  <a:close/>
                  <a:moveTo>
                    <a:pt x="308" y="97"/>
                  </a:moveTo>
                  <a:lnTo>
                    <a:pt x="308" y="90"/>
                  </a:lnTo>
                  <a:lnTo>
                    <a:pt x="308" y="97"/>
                  </a:lnTo>
                  <a:lnTo>
                    <a:pt x="308" y="97"/>
                  </a:lnTo>
                  <a:close/>
                  <a:moveTo>
                    <a:pt x="13" y="90"/>
                  </a:moveTo>
                  <a:lnTo>
                    <a:pt x="301" y="90"/>
                  </a:lnTo>
                  <a:lnTo>
                    <a:pt x="301" y="14"/>
                  </a:lnTo>
                  <a:lnTo>
                    <a:pt x="13" y="14"/>
                  </a:lnTo>
                  <a:lnTo>
                    <a:pt x="13" y="90"/>
                  </a:lnTo>
                  <a:lnTo>
                    <a:pt x="13" y="9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6" name="Freeform 53">
              <a:extLst>
                <a:ext uri="{FF2B5EF4-FFF2-40B4-BE49-F238E27FC236}">
                  <a16:creationId xmlns:a16="http://schemas.microsoft.com/office/drawing/2014/main" id="{1A0A31B6-5846-4A84-A545-9EB66F11A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2" y="2981325"/>
              <a:ext cx="77787" cy="79375"/>
            </a:xfrm>
            <a:custGeom>
              <a:avLst/>
              <a:gdLst>
                <a:gd name="T0" fmla="*/ 0 w 49"/>
                <a:gd name="T1" fmla="*/ 50 h 50"/>
                <a:gd name="T2" fmla="*/ 0 w 49"/>
                <a:gd name="T3" fmla="*/ 8 h 50"/>
                <a:gd name="T4" fmla="*/ 0 w 49"/>
                <a:gd name="T5" fmla="*/ 0 h 50"/>
                <a:gd name="T6" fmla="*/ 49 w 49"/>
                <a:gd name="T7" fmla="*/ 0 h 50"/>
                <a:gd name="T8" fmla="*/ 49 w 49"/>
                <a:gd name="T9" fmla="*/ 50 h 50"/>
                <a:gd name="T10" fmla="*/ 0 w 49"/>
                <a:gd name="T11" fmla="*/ 50 h 50"/>
                <a:gd name="T12" fmla="*/ 0 w 49"/>
                <a:gd name="T13" fmla="*/ 50 h 50"/>
                <a:gd name="T14" fmla="*/ 14 w 49"/>
                <a:gd name="T15" fmla="*/ 36 h 50"/>
                <a:gd name="T16" fmla="*/ 36 w 49"/>
                <a:gd name="T17" fmla="*/ 36 h 50"/>
                <a:gd name="T18" fmla="*/ 36 w 49"/>
                <a:gd name="T19" fmla="*/ 14 h 50"/>
                <a:gd name="T20" fmla="*/ 14 w 49"/>
                <a:gd name="T21" fmla="*/ 14 h 50"/>
                <a:gd name="T22" fmla="*/ 14 w 49"/>
                <a:gd name="T23" fmla="*/ 36 h 50"/>
                <a:gd name="T24" fmla="*/ 14 w 49"/>
                <a:gd name="T2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0">
                  <a:moveTo>
                    <a:pt x="0" y="5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50"/>
                  </a:lnTo>
                  <a:close/>
                  <a:moveTo>
                    <a:pt x="14" y="36"/>
                  </a:moveTo>
                  <a:lnTo>
                    <a:pt x="36" y="36"/>
                  </a:lnTo>
                  <a:lnTo>
                    <a:pt x="36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7" name="Freeform 54">
              <a:extLst>
                <a:ext uri="{FF2B5EF4-FFF2-40B4-BE49-F238E27FC236}">
                  <a16:creationId xmlns:a16="http://schemas.microsoft.com/office/drawing/2014/main" id="{30A1D902-94B1-49C3-A2C2-73D30FB82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0800" y="3009900"/>
              <a:ext cx="131762" cy="22225"/>
            </a:xfrm>
            <a:custGeom>
              <a:avLst/>
              <a:gdLst>
                <a:gd name="T0" fmla="*/ 67 w 83"/>
                <a:gd name="T1" fmla="*/ 14 h 14"/>
                <a:gd name="T2" fmla="*/ 67 w 83"/>
                <a:gd name="T3" fmla="*/ 0 h 14"/>
                <a:gd name="T4" fmla="*/ 83 w 83"/>
                <a:gd name="T5" fmla="*/ 0 h 14"/>
                <a:gd name="T6" fmla="*/ 83 w 83"/>
                <a:gd name="T7" fmla="*/ 14 h 14"/>
                <a:gd name="T8" fmla="*/ 67 w 83"/>
                <a:gd name="T9" fmla="*/ 14 h 14"/>
                <a:gd name="T10" fmla="*/ 67 w 83"/>
                <a:gd name="T11" fmla="*/ 14 h 14"/>
                <a:gd name="T12" fmla="*/ 33 w 83"/>
                <a:gd name="T13" fmla="*/ 14 h 14"/>
                <a:gd name="T14" fmla="*/ 33 w 83"/>
                <a:gd name="T15" fmla="*/ 0 h 14"/>
                <a:gd name="T16" fmla="*/ 50 w 83"/>
                <a:gd name="T17" fmla="*/ 0 h 14"/>
                <a:gd name="T18" fmla="*/ 50 w 83"/>
                <a:gd name="T19" fmla="*/ 14 h 14"/>
                <a:gd name="T20" fmla="*/ 33 w 83"/>
                <a:gd name="T21" fmla="*/ 14 h 14"/>
                <a:gd name="T22" fmla="*/ 33 w 83"/>
                <a:gd name="T23" fmla="*/ 14 h 14"/>
                <a:gd name="T24" fmla="*/ 0 w 83"/>
                <a:gd name="T25" fmla="*/ 14 h 14"/>
                <a:gd name="T26" fmla="*/ 0 w 83"/>
                <a:gd name="T27" fmla="*/ 0 h 14"/>
                <a:gd name="T28" fmla="*/ 17 w 83"/>
                <a:gd name="T29" fmla="*/ 0 h 14"/>
                <a:gd name="T30" fmla="*/ 17 w 83"/>
                <a:gd name="T31" fmla="*/ 14 h 14"/>
                <a:gd name="T32" fmla="*/ 0 w 83"/>
                <a:gd name="T33" fmla="*/ 14 h 14"/>
                <a:gd name="T34" fmla="*/ 0 w 83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14">
                  <a:moveTo>
                    <a:pt x="67" y="14"/>
                  </a:moveTo>
                  <a:lnTo>
                    <a:pt x="67" y="0"/>
                  </a:lnTo>
                  <a:lnTo>
                    <a:pt x="83" y="0"/>
                  </a:lnTo>
                  <a:lnTo>
                    <a:pt x="83" y="14"/>
                  </a:lnTo>
                  <a:lnTo>
                    <a:pt x="67" y="14"/>
                  </a:lnTo>
                  <a:lnTo>
                    <a:pt x="67" y="14"/>
                  </a:lnTo>
                  <a:close/>
                  <a:moveTo>
                    <a:pt x="33" y="14"/>
                  </a:moveTo>
                  <a:lnTo>
                    <a:pt x="33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33" y="14"/>
                  </a:lnTo>
                  <a:lnTo>
                    <a:pt x="33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8" name="Freeform 55">
              <a:extLst>
                <a:ext uri="{FF2B5EF4-FFF2-40B4-BE49-F238E27FC236}">
                  <a16:creationId xmlns:a16="http://schemas.microsoft.com/office/drawing/2014/main" id="{B0A1D7AE-A4A8-4D51-AB15-741AD228D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2605087"/>
              <a:ext cx="22225" cy="136525"/>
            </a:xfrm>
            <a:custGeom>
              <a:avLst/>
              <a:gdLst>
                <a:gd name="T0" fmla="*/ 0 w 14"/>
                <a:gd name="T1" fmla="*/ 86 h 86"/>
                <a:gd name="T2" fmla="*/ 0 w 14"/>
                <a:gd name="T3" fmla="*/ 0 h 86"/>
                <a:gd name="T4" fmla="*/ 14 w 14"/>
                <a:gd name="T5" fmla="*/ 0 h 86"/>
                <a:gd name="T6" fmla="*/ 14 w 14"/>
                <a:gd name="T7" fmla="*/ 86 h 86"/>
                <a:gd name="T8" fmla="*/ 0 w 14"/>
                <a:gd name="T9" fmla="*/ 86 h 86"/>
                <a:gd name="T10" fmla="*/ 0 w 14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0" y="86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29" name="Freeform 56">
              <a:extLst>
                <a:ext uri="{FF2B5EF4-FFF2-40B4-BE49-F238E27FC236}">
                  <a16:creationId xmlns:a16="http://schemas.microsoft.com/office/drawing/2014/main" id="{F8434966-8AC2-44B0-880A-5BE77E3C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2814637"/>
              <a:ext cx="22225" cy="207963"/>
            </a:xfrm>
            <a:custGeom>
              <a:avLst/>
              <a:gdLst>
                <a:gd name="T0" fmla="*/ 0 w 14"/>
                <a:gd name="T1" fmla="*/ 131 h 131"/>
                <a:gd name="T2" fmla="*/ 0 w 14"/>
                <a:gd name="T3" fmla="*/ 0 h 131"/>
                <a:gd name="T4" fmla="*/ 14 w 14"/>
                <a:gd name="T5" fmla="*/ 0 h 131"/>
                <a:gd name="T6" fmla="*/ 14 w 14"/>
                <a:gd name="T7" fmla="*/ 131 h 131"/>
                <a:gd name="T8" fmla="*/ 0 w 14"/>
                <a:gd name="T9" fmla="*/ 131 h 131"/>
                <a:gd name="T10" fmla="*/ 0 w 14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1">
                  <a:moveTo>
                    <a:pt x="0" y="13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131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0" name="Freeform 57">
              <a:extLst>
                <a:ext uri="{FF2B5EF4-FFF2-40B4-BE49-F238E27FC236}">
                  <a16:creationId xmlns:a16="http://schemas.microsoft.com/office/drawing/2014/main" id="{76844E12-0171-42EF-BA76-694B86B7E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5" y="2682875"/>
              <a:ext cx="428625" cy="423863"/>
            </a:xfrm>
            <a:custGeom>
              <a:avLst/>
              <a:gdLst>
                <a:gd name="T0" fmla="*/ 0 w 259"/>
                <a:gd name="T1" fmla="*/ 255 h 255"/>
                <a:gd name="T2" fmla="*/ 0 w 259"/>
                <a:gd name="T3" fmla="*/ 241 h 255"/>
                <a:gd name="T4" fmla="*/ 201 w 259"/>
                <a:gd name="T5" fmla="*/ 241 h 255"/>
                <a:gd name="T6" fmla="*/ 246 w 259"/>
                <a:gd name="T7" fmla="*/ 196 h 255"/>
                <a:gd name="T8" fmla="*/ 246 w 259"/>
                <a:gd name="T9" fmla="*/ 196 h 255"/>
                <a:gd name="T10" fmla="*/ 216 w 259"/>
                <a:gd name="T11" fmla="*/ 154 h 255"/>
                <a:gd name="T12" fmla="*/ 216 w 259"/>
                <a:gd name="T13" fmla="*/ 154 h 255"/>
                <a:gd name="T14" fmla="*/ 209 w 259"/>
                <a:gd name="T15" fmla="*/ 151 h 255"/>
                <a:gd name="T16" fmla="*/ 212 w 259"/>
                <a:gd name="T17" fmla="*/ 145 h 255"/>
                <a:gd name="T18" fmla="*/ 222 w 259"/>
                <a:gd name="T19" fmla="*/ 103 h 255"/>
                <a:gd name="T20" fmla="*/ 222 w 259"/>
                <a:gd name="T21" fmla="*/ 103 h 255"/>
                <a:gd name="T22" fmla="*/ 133 w 259"/>
                <a:gd name="T23" fmla="*/ 14 h 255"/>
                <a:gd name="T24" fmla="*/ 133 w 259"/>
                <a:gd name="T25" fmla="*/ 14 h 255"/>
                <a:gd name="T26" fmla="*/ 46 w 259"/>
                <a:gd name="T27" fmla="*/ 82 h 255"/>
                <a:gd name="T28" fmla="*/ 46 w 259"/>
                <a:gd name="T29" fmla="*/ 82 h 255"/>
                <a:gd name="T30" fmla="*/ 41 w 259"/>
                <a:gd name="T31" fmla="*/ 100 h 255"/>
                <a:gd name="T32" fmla="*/ 33 w 259"/>
                <a:gd name="T33" fmla="*/ 83 h 255"/>
                <a:gd name="T34" fmla="*/ 2 w 259"/>
                <a:gd name="T35" fmla="*/ 63 h 255"/>
                <a:gd name="T36" fmla="*/ 2 w 259"/>
                <a:gd name="T37" fmla="*/ 63 h 255"/>
                <a:gd name="T38" fmla="*/ 2 w 259"/>
                <a:gd name="T39" fmla="*/ 50 h 255"/>
                <a:gd name="T40" fmla="*/ 37 w 259"/>
                <a:gd name="T41" fmla="*/ 65 h 255"/>
                <a:gd name="T42" fmla="*/ 37 w 259"/>
                <a:gd name="T43" fmla="*/ 65 h 255"/>
                <a:gd name="T44" fmla="*/ 133 w 259"/>
                <a:gd name="T45" fmla="*/ 0 h 255"/>
                <a:gd name="T46" fmla="*/ 133 w 259"/>
                <a:gd name="T47" fmla="*/ 0 h 255"/>
                <a:gd name="T48" fmla="*/ 235 w 259"/>
                <a:gd name="T49" fmla="*/ 103 h 255"/>
                <a:gd name="T50" fmla="*/ 235 w 259"/>
                <a:gd name="T51" fmla="*/ 103 h 255"/>
                <a:gd name="T52" fmla="*/ 227 w 259"/>
                <a:gd name="T53" fmla="*/ 144 h 255"/>
                <a:gd name="T54" fmla="*/ 227 w 259"/>
                <a:gd name="T55" fmla="*/ 144 h 255"/>
                <a:gd name="T56" fmla="*/ 259 w 259"/>
                <a:gd name="T57" fmla="*/ 196 h 255"/>
                <a:gd name="T58" fmla="*/ 259 w 259"/>
                <a:gd name="T59" fmla="*/ 196 h 255"/>
                <a:gd name="T60" fmla="*/ 201 w 259"/>
                <a:gd name="T61" fmla="*/ 255 h 255"/>
                <a:gd name="T62" fmla="*/ 201 w 259"/>
                <a:gd name="T63" fmla="*/ 255 h 255"/>
                <a:gd name="T64" fmla="*/ 0 w 259"/>
                <a:gd name="T6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9" h="255">
                  <a:moveTo>
                    <a:pt x="0" y="255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201" y="241"/>
                    <a:pt x="201" y="241"/>
                    <a:pt x="201" y="241"/>
                  </a:cubicBezTo>
                  <a:cubicBezTo>
                    <a:pt x="226" y="241"/>
                    <a:pt x="246" y="221"/>
                    <a:pt x="246" y="196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46" y="177"/>
                    <a:pt x="233" y="160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09" y="151"/>
                    <a:pt x="209" y="151"/>
                    <a:pt x="209" y="151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9" y="132"/>
                    <a:pt x="222" y="118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54"/>
                    <a:pt x="182" y="14"/>
                    <a:pt x="133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91" y="14"/>
                    <a:pt x="55" y="43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71"/>
                    <a:pt x="16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6" y="50"/>
                    <a:pt x="28" y="56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52" y="27"/>
                    <a:pt x="89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89" y="0"/>
                    <a:pt x="235" y="46"/>
                    <a:pt x="235" y="103"/>
                  </a:cubicBezTo>
                  <a:cubicBezTo>
                    <a:pt x="235" y="103"/>
                    <a:pt x="235" y="103"/>
                    <a:pt x="235" y="103"/>
                  </a:cubicBezTo>
                  <a:cubicBezTo>
                    <a:pt x="235" y="118"/>
                    <a:pt x="232" y="132"/>
                    <a:pt x="227" y="144"/>
                  </a:cubicBezTo>
                  <a:cubicBezTo>
                    <a:pt x="227" y="144"/>
                    <a:pt x="227" y="144"/>
                    <a:pt x="227" y="144"/>
                  </a:cubicBezTo>
                  <a:cubicBezTo>
                    <a:pt x="246" y="154"/>
                    <a:pt x="259" y="174"/>
                    <a:pt x="259" y="196"/>
                  </a:cubicBezTo>
                  <a:cubicBezTo>
                    <a:pt x="259" y="196"/>
                    <a:pt x="259" y="196"/>
                    <a:pt x="259" y="196"/>
                  </a:cubicBezTo>
                  <a:cubicBezTo>
                    <a:pt x="259" y="229"/>
                    <a:pt x="233" y="255"/>
                    <a:pt x="201" y="255"/>
                  </a:cubicBezTo>
                  <a:cubicBezTo>
                    <a:pt x="201" y="255"/>
                    <a:pt x="201" y="255"/>
                    <a:pt x="201" y="255"/>
                  </a:cubicBezTo>
                  <a:cubicBezTo>
                    <a:pt x="0" y="255"/>
                    <a:pt x="0" y="255"/>
                    <a:pt x="0" y="25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1" name="Freeform 58">
              <a:extLst>
                <a:ext uri="{FF2B5EF4-FFF2-40B4-BE49-F238E27FC236}">
                  <a16:creationId xmlns:a16="http://schemas.microsoft.com/office/drawing/2014/main" id="{C90AB8B3-55BB-450A-8CC9-AB747C00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0" y="2865437"/>
              <a:ext cx="198437" cy="146050"/>
            </a:xfrm>
            <a:custGeom>
              <a:avLst/>
              <a:gdLst>
                <a:gd name="T0" fmla="*/ 33 w 120"/>
                <a:gd name="T1" fmla="*/ 87 h 88"/>
                <a:gd name="T2" fmla="*/ 0 w 120"/>
                <a:gd name="T3" fmla="*/ 53 h 88"/>
                <a:gd name="T4" fmla="*/ 9 w 120"/>
                <a:gd name="T5" fmla="*/ 44 h 88"/>
                <a:gd name="T6" fmla="*/ 38 w 120"/>
                <a:gd name="T7" fmla="*/ 73 h 88"/>
                <a:gd name="T8" fmla="*/ 111 w 120"/>
                <a:gd name="T9" fmla="*/ 0 h 88"/>
                <a:gd name="T10" fmla="*/ 120 w 120"/>
                <a:gd name="T11" fmla="*/ 9 h 88"/>
                <a:gd name="T12" fmla="*/ 43 w 120"/>
                <a:gd name="T13" fmla="*/ 87 h 88"/>
                <a:gd name="T14" fmla="*/ 38 w 120"/>
                <a:gd name="T15" fmla="*/ 88 h 88"/>
                <a:gd name="T16" fmla="*/ 38 w 120"/>
                <a:gd name="T17" fmla="*/ 88 h 88"/>
                <a:gd name="T18" fmla="*/ 33 w 120"/>
                <a:gd name="T1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88">
                  <a:moveTo>
                    <a:pt x="33" y="87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1" y="88"/>
                    <a:pt x="40" y="88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8"/>
                    <a:pt x="35" y="88"/>
                    <a:pt x="33" y="8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2" name="Freeform 59">
              <a:extLst>
                <a:ext uri="{FF2B5EF4-FFF2-40B4-BE49-F238E27FC236}">
                  <a16:creationId xmlns:a16="http://schemas.microsoft.com/office/drawing/2014/main" id="{6B912B65-808F-4603-BF5E-6B4BC2420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6225" y="2617787"/>
              <a:ext cx="85725" cy="85725"/>
            </a:xfrm>
            <a:custGeom>
              <a:avLst/>
              <a:gdLst>
                <a:gd name="T0" fmla="*/ 0 w 52"/>
                <a:gd name="T1" fmla="*/ 26 h 52"/>
                <a:gd name="T2" fmla="*/ 26 w 52"/>
                <a:gd name="T3" fmla="*/ 0 h 52"/>
                <a:gd name="T4" fmla="*/ 26 w 52"/>
                <a:gd name="T5" fmla="*/ 0 h 52"/>
                <a:gd name="T6" fmla="*/ 52 w 52"/>
                <a:gd name="T7" fmla="*/ 26 h 52"/>
                <a:gd name="T8" fmla="*/ 52 w 52"/>
                <a:gd name="T9" fmla="*/ 26 h 52"/>
                <a:gd name="T10" fmla="*/ 26 w 52"/>
                <a:gd name="T11" fmla="*/ 52 h 52"/>
                <a:gd name="T12" fmla="*/ 26 w 52"/>
                <a:gd name="T13" fmla="*/ 52 h 52"/>
                <a:gd name="T14" fmla="*/ 0 w 52"/>
                <a:gd name="T15" fmla="*/ 26 h 52"/>
                <a:gd name="T16" fmla="*/ 14 w 52"/>
                <a:gd name="T17" fmla="*/ 26 h 52"/>
                <a:gd name="T18" fmla="*/ 26 w 52"/>
                <a:gd name="T19" fmla="*/ 39 h 52"/>
                <a:gd name="T20" fmla="*/ 26 w 52"/>
                <a:gd name="T21" fmla="*/ 39 h 52"/>
                <a:gd name="T22" fmla="*/ 39 w 52"/>
                <a:gd name="T23" fmla="*/ 26 h 52"/>
                <a:gd name="T24" fmla="*/ 39 w 52"/>
                <a:gd name="T25" fmla="*/ 26 h 52"/>
                <a:gd name="T26" fmla="*/ 26 w 52"/>
                <a:gd name="T27" fmla="*/ 13 h 52"/>
                <a:gd name="T28" fmla="*/ 26 w 52"/>
                <a:gd name="T29" fmla="*/ 13 h 52"/>
                <a:gd name="T30" fmla="*/ 14 w 52"/>
                <a:gd name="T3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2">
                  <a:moveTo>
                    <a:pt x="0" y="26"/>
                  </a:move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1" y="0"/>
                    <a:pt x="52" y="11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40"/>
                    <a:pt x="4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12" y="52"/>
                    <a:pt x="0" y="40"/>
                    <a:pt x="0" y="26"/>
                  </a:cubicBezTo>
                  <a:close/>
                  <a:moveTo>
                    <a:pt x="14" y="26"/>
                  </a:moveTo>
                  <a:cubicBezTo>
                    <a:pt x="14" y="33"/>
                    <a:pt x="19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3" y="39"/>
                    <a:pt x="39" y="33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19"/>
                    <a:pt x="33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9" y="13"/>
                    <a:pt x="14" y="19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33" name="Freeform 60">
              <a:extLst>
                <a:ext uri="{FF2B5EF4-FFF2-40B4-BE49-F238E27FC236}">
                  <a16:creationId xmlns:a16="http://schemas.microsoft.com/office/drawing/2014/main" id="{945C0D10-1CC2-4BF4-BFDD-6F07E3FB5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525" y="2486025"/>
              <a:ext cx="150812" cy="150813"/>
            </a:xfrm>
            <a:custGeom>
              <a:avLst/>
              <a:gdLst>
                <a:gd name="T0" fmla="*/ 0 w 91"/>
                <a:gd name="T1" fmla="*/ 45 h 91"/>
                <a:gd name="T2" fmla="*/ 46 w 91"/>
                <a:gd name="T3" fmla="*/ 0 h 91"/>
                <a:gd name="T4" fmla="*/ 46 w 91"/>
                <a:gd name="T5" fmla="*/ 0 h 91"/>
                <a:gd name="T6" fmla="*/ 91 w 91"/>
                <a:gd name="T7" fmla="*/ 45 h 91"/>
                <a:gd name="T8" fmla="*/ 91 w 91"/>
                <a:gd name="T9" fmla="*/ 45 h 91"/>
                <a:gd name="T10" fmla="*/ 46 w 91"/>
                <a:gd name="T11" fmla="*/ 91 h 91"/>
                <a:gd name="T12" fmla="*/ 46 w 91"/>
                <a:gd name="T13" fmla="*/ 91 h 91"/>
                <a:gd name="T14" fmla="*/ 0 w 91"/>
                <a:gd name="T15" fmla="*/ 45 h 91"/>
                <a:gd name="T16" fmla="*/ 14 w 91"/>
                <a:gd name="T17" fmla="*/ 45 h 91"/>
                <a:gd name="T18" fmla="*/ 46 w 91"/>
                <a:gd name="T19" fmla="*/ 78 h 91"/>
                <a:gd name="T20" fmla="*/ 46 w 91"/>
                <a:gd name="T21" fmla="*/ 78 h 91"/>
                <a:gd name="T22" fmla="*/ 78 w 91"/>
                <a:gd name="T23" fmla="*/ 45 h 91"/>
                <a:gd name="T24" fmla="*/ 78 w 91"/>
                <a:gd name="T25" fmla="*/ 45 h 91"/>
                <a:gd name="T26" fmla="*/ 46 w 91"/>
                <a:gd name="T27" fmla="*/ 13 h 91"/>
                <a:gd name="T28" fmla="*/ 46 w 91"/>
                <a:gd name="T29" fmla="*/ 13 h 91"/>
                <a:gd name="T30" fmla="*/ 14 w 91"/>
                <a:gd name="T31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1">
                  <a:moveTo>
                    <a:pt x="0" y="45"/>
                  </a:moveTo>
                  <a:cubicBezTo>
                    <a:pt x="0" y="20"/>
                    <a:pt x="21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1" y="0"/>
                    <a:pt x="91" y="20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71"/>
                    <a:pt x="71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21" y="91"/>
                    <a:pt x="0" y="71"/>
                    <a:pt x="0" y="45"/>
                  </a:cubicBezTo>
                  <a:close/>
                  <a:moveTo>
                    <a:pt x="14" y="45"/>
                  </a:moveTo>
                  <a:cubicBezTo>
                    <a:pt x="14" y="63"/>
                    <a:pt x="28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64" y="78"/>
                    <a:pt x="78" y="63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28"/>
                    <a:pt x="64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28" y="13"/>
                    <a:pt x="14" y="28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06" name="Group 710">
            <a:extLst>
              <a:ext uri="{FF2B5EF4-FFF2-40B4-BE49-F238E27FC236}">
                <a16:creationId xmlns:a16="http://schemas.microsoft.com/office/drawing/2014/main" id="{CA477047-1ABE-436D-92A3-4CB451BACFE3}"/>
              </a:ext>
            </a:extLst>
          </p:cNvPr>
          <p:cNvGrpSpPr/>
          <p:nvPr/>
        </p:nvGrpSpPr>
        <p:grpSpPr>
          <a:xfrm>
            <a:off x="7660700" y="1856635"/>
            <a:ext cx="569061" cy="525887"/>
            <a:chOff x="3524251" y="3851275"/>
            <a:chExt cx="865188" cy="782638"/>
          </a:xfrm>
          <a:solidFill>
            <a:srgbClr val="FFFFFF"/>
          </a:solidFill>
        </p:grpSpPr>
        <p:sp>
          <p:nvSpPr>
            <p:cNvPr id="513" name="Freeform 202">
              <a:extLst>
                <a:ext uri="{FF2B5EF4-FFF2-40B4-BE49-F238E27FC236}">
                  <a16:creationId xmlns:a16="http://schemas.microsoft.com/office/drawing/2014/main" id="{AD1128AE-BCC8-4313-B0C8-D7FD4BAE2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3851275"/>
              <a:ext cx="754063" cy="539750"/>
            </a:xfrm>
            <a:custGeom>
              <a:avLst/>
              <a:gdLst>
                <a:gd name="T0" fmla="*/ 191 w 223"/>
                <a:gd name="T1" fmla="*/ 160 h 160"/>
                <a:gd name="T2" fmla="*/ 188 w 223"/>
                <a:gd name="T3" fmla="*/ 158 h 160"/>
                <a:gd name="T4" fmla="*/ 160 w 223"/>
                <a:gd name="T5" fmla="*/ 118 h 160"/>
                <a:gd name="T6" fmla="*/ 159 w 223"/>
                <a:gd name="T7" fmla="*/ 114 h 160"/>
                <a:gd name="T8" fmla="*/ 163 w 223"/>
                <a:gd name="T9" fmla="*/ 112 h 160"/>
                <a:gd name="T10" fmla="*/ 171 w 223"/>
                <a:gd name="T11" fmla="*/ 112 h 160"/>
                <a:gd name="T12" fmla="*/ 95 w 223"/>
                <a:gd name="T13" fmla="*/ 40 h 160"/>
                <a:gd name="T14" fmla="*/ 27 w 223"/>
                <a:gd name="T15" fmla="*/ 82 h 160"/>
                <a:gd name="T16" fmla="*/ 20 w 223"/>
                <a:gd name="T17" fmla="*/ 78 h 160"/>
                <a:gd name="T18" fmla="*/ 95 w 223"/>
                <a:gd name="T19" fmla="*/ 32 h 160"/>
                <a:gd name="T20" fmla="*/ 179 w 223"/>
                <a:gd name="T21" fmla="*/ 116 h 160"/>
                <a:gd name="T22" fmla="*/ 175 w 223"/>
                <a:gd name="T23" fmla="*/ 120 h 160"/>
                <a:gd name="T24" fmla="*/ 171 w 223"/>
                <a:gd name="T25" fmla="*/ 120 h 160"/>
                <a:gd name="T26" fmla="*/ 191 w 223"/>
                <a:gd name="T27" fmla="*/ 149 h 160"/>
                <a:gd name="T28" fmla="*/ 211 w 223"/>
                <a:gd name="T29" fmla="*/ 120 h 160"/>
                <a:gd name="T30" fmla="*/ 207 w 223"/>
                <a:gd name="T31" fmla="*/ 120 h 160"/>
                <a:gd name="T32" fmla="*/ 203 w 223"/>
                <a:gd name="T33" fmla="*/ 116 h 160"/>
                <a:gd name="T34" fmla="*/ 95 w 223"/>
                <a:gd name="T35" fmla="*/ 8 h 160"/>
                <a:gd name="T36" fmla="*/ 6 w 223"/>
                <a:gd name="T37" fmla="*/ 54 h 160"/>
                <a:gd name="T38" fmla="*/ 0 w 223"/>
                <a:gd name="T39" fmla="*/ 50 h 160"/>
                <a:gd name="T40" fmla="*/ 95 w 223"/>
                <a:gd name="T41" fmla="*/ 0 h 160"/>
                <a:gd name="T42" fmla="*/ 211 w 223"/>
                <a:gd name="T43" fmla="*/ 112 h 160"/>
                <a:gd name="T44" fmla="*/ 219 w 223"/>
                <a:gd name="T45" fmla="*/ 112 h 160"/>
                <a:gd name="T46" fmla="*/ 223 w 223"/>
                <a:gd name="T47" fmla="*/ 114 h 160"/>
                <a:gd name="T48" fmla="*/ 222 w 223"/>
                <a:gd name="T49" fmla="*/ 118 h 160"/>
                <a:gd name="T50" fmla="*/ 194 w 223"/>
                <a:gd name="T51" fmla="*/ 158 h 160"/>
                <a:gd name="T52" fmla="*/ 191 w 223"/>
                <a:gd name="T5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3" h="160">
                  <a:moveTo>
                    <a:pt x="191" y="160"/>
                  </a:moveTo>
                  <a:cubicBezTo>
                    <a:pt x="190" y="160"/>
                    <a:pt x="188" y="159"/>
                    <a:pt x="188" y="158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59" y="117"/>
                    <a:pt x="159" y="115"/>
                    <a:pt x="159" y="114"/>
                  </a:cubicBezTo>
                  <a:cubicBezTo>
                    <a:pt x="160" y="113"/>
                    <a:pt x="162" y="112"/>
                    <a:pt x="163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69" y="72"/>
                    <a:pt x="136" y="40"/>
                    <a:pt x="95" y="40"/>
                  </a:cubicBezTo>
                  <a:cubicBezTo>
                    <a:pt x="66" y="40"/>
                    <a:pt x="40" y="56"/>
                    <a:pt x="27" y="82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34" y="50"/>
                    <a:pt x="63" y="32"/>
                    <a:pt x="95" y="32"/>
                  </a:cubicBezTo>
                  <a:cubicBezTo>
                    <a:pt x="141" y="32"/>
                    <a:pt x="179" y="70"/>
                    <a:pt x="179" y="116"/>
                  </a:cubicBezTo>
                  <a:cubicBezTo>
                    <a:pt x="179" y="118"/>
                    <a:pt x="177" y="120"/>
                    <a:pt x="175" y="120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07" y="120"/>
                    <a:pt x="207" y="120"/>
                    <a:pt x="207" y="120"/>
                  </a:cubicBezTo>
                  <a:cubicBezTo>
                    <a:pt x="205" y="120"/>
                    <a:pt x="203" y="118"/>
                    <a:pt x="203" y="116"/>
                  </a:cubicBezTo>
                  <a:cubicBezTo>
                    <a:pt x="203" y="56"/>
                    <a:pt x="155" y="8"/>
                    <a:pt x="95" y="8"/>
                  </a:cubicBezTo>
                  <a:cubicBezTo>
                    <a:pt x="60" y="8"/>
                    <a:pt x="27" y="25"/>
                    <a:pt x="6" y="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19"/>
                    <a:pt x="57" y="0"/>
                    <a:pt x="95" y="0"/>
                  </a:cubicBezTo>
                  <a:cubicBezTo>
                    <a:pt x="158" y="0"/>
                    <a:pt x="209" y="50"/>
                    <a:pt x="211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20" y="112"/>
                    <a:pt x="222" y="113"/>
                    <a:pt x="223" y="114"/>
                  </a:cubicBezTo>
                  <a:cubicBezTo>
                    <a:pt x="223" y="115"/>
                    <a:pt x="223" y="117"/>
                    <a:pt x="222" y="118"/>
                  </a:cubicBezTo>
                  <a:cubicBezTo>
                    <a:pt x="194" y="158"/>
                    <a:pt x="194" y="158"/>
                    <a:pt x="194" y="158"/>
                  </a:cubicBezTo>
                  <a:cubicBezTo>
                    <a:pt x="194" y="159"/>
                    <a:pt x="192" y="160"/>
                    <a:pt x="191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4" name="Freeform 203">
              <a:extLst>
                <a:ext uri="{FF2B5EF4-FFF2-40B4-BE49-F238E27FC236}">
                  <a16:creationId xmlns:a16="http://schemas.microsoft.com/office/drawing/2014/main" id="{07AB8178-C672-429B-B3BF-65C2E7BD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1" y="4094163"/>
              <a:ext cx="754063" cy="539750"/>
            </a:xfrm>
            <a:custGeom>
              <a:avLst/>
              <a:gdLst>
                <a:gd name="T0" fmla="*/ 128 w 223"/>
                <a:gd name="T1" fmla="*/ 160 h 160"/>
                <a:gd name="T2" fmla="*/ 12 w 223"/>
                <a:gd name="T3" fmla="*/ 48 h 160"/>
                <a:gd name="T4" fmla="*/ 4 w 223"/>
                <a:gd name="T5" fmla="*/ 48 h 160"/>
                <a:gd name="T6" fmla="*/ 0 w 223"/>
                <a:gd name="T7" fmla="*/ 46 h 160"/>
                <a:gd name="T8" fmla="*/ 1 w 223"/>
                <a:gd name="T9" fmla="*/ 42 h 160"/>
                <a:gd name="T10" fmla="*/ 29 w 223"/>
                <a:gd name="T11" fmla="*/ 2 h 160"/>
                <a:gd name="T12" fmla="*/ 35 w 223"/>
                <a:gd name="T13" fmla="*/ 2 h 160"/>
                <a:gd name="T14" fmla="*/ 63 w 223"/>
                <a:gd name="T15" fmla="*/ 42 h 160"/>
                <a:gd name="T16" fmla="*/ 64 w 223"/>
                <a:gd name="T17" fmla="*/ 46 h 160"/>
                <a:gd name="T18" fmla="*/ 60 w 223"/>
                <a:gd name="T19" fmla="*/ 48 h 160"/>
                <a:gd name="T20" fmla="*/ 52 w 223"/>
                <a:gd name="T21" fmla="*/ 48 h 160"/>
                <a:gd name="T22" fmla="*/ 128 w 223"/>
                <a:gd name="T23" fmla="*/ 120 h 160"/>
                <a:gd name="T24" fmla="*/ 196 w 223"/>
                <a:gd name="T25" fmla="*/ 78 h 160"/>
                <a:gd name="T26" fmla="*/ 203 w 223"/>
                <a:gd name="T27" fmla="*/ 82 h 160"/>
                <a:gd name="T28" fmla="*/ 128 w 223"/>
                <a:gd name="T29" fmla="*/ 128 h 160"/>
                <a:gd name="T30" fmla="*/ 44 w 223"/>
                <a:gd name="T31" fmla="*/ 44 h 160"/>
                <a:gd name="T32" fmla="*/ 48 w 223"/>
                <a:gd name="T33" fmla="*/ 40 h 160"/>
                <a:gd name="T34" fmla="*/ 52 w 223"/>
                <a:gd name="T35" fmla="*/ 40 h 160"/>
                <a:gd name="T36" fmla="*/ 32 w 223"/>
                <a:gd name="T37" fmla="*/ 11 h 160"/>
                <a:gd name="T38" fmla="*/ 12 w 223"/>
                <a:gd name="T39" fmla="*/ 40 h 160"/>
                <a:gd name="T40" fmla="*/ 16 w 223"/>
                <a:gd name="T41" fmla="*/ 40 h 160"/>
                <a:gd name="T42" fmla="*/ 20 w 223"/>
                <a:gd name="T43" fmla="*/ 44 h 160"/>
                <a:gd name="T44" fmla="*/ 128 w 223"/>
                <a:gd name="T45" fmla="*/ 152 h 160"/>
                <a:gd name="T46" fmla="*/ 217 w 223"/>
                <a:gd name="T47" fmla="*/ 106 h 160"/>
                <a:gd name="T48" fmla="*/ 223 w 223"/>
                <a:gd name="T49" fmla="*/ 110 h 160"/>
                <a:gd name="T50" fmla="*/ 128 w 223"/>
                <a:gd name="T5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160">
                  <a:moveTo>
                    <a:pt x="128" y="160"/>
                  </a:moveTo>
                  <a:cubicBezTo>
                    <a:pt x="65" y="160"/>
                    <a:pt x="14" y="110"/>
                    <a:pt x="12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1" y="47"/>
                    <a:pt x="0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4" y="0"/>
                    <a:pt x="35" y="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4" y="43"/>
                    <a:pt x="64" y="45"/>
                    <a:pt x="64" y="46"/>
                  </a:cubicBezTo>
                  <a:cubicBezTo>
                    <a:pt x="63" y="47"/>
                    <a:pt x="61" y="48"/>
                    <a:pt x="60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88"/>
                    <a:pt x="87" y="120"/>
                    <a:pt x="128" y="120"/>
                  </a:cubicBezTo>
                  <a:cubicBezTo>
                    <a:pt x="157" y="120"/>
                    <a:pt x="183" y="104"/>
                    <a:pt x="196" y="78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189" y="110"/>
                    <a:pt x="160" y="128"/>
                    <a:pt x="128" y="128"/>
                  </a:cubicBezTo>
                  <a:cubicBezTo>
                    <a:pt x="82" y="128"/>
                    <a:pt x="44" y="90"/>
                    <a:pt x="44" y="44"/>
                  </a:cubicBezTo>
                  <a:cubicBezTo>
                    <a:pt x="44" y="42"/>
                    <a:pt x="46" y="40"/>
                    <a:pt x="48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8" y="40"/>
                    <a:pt x="20" y="42"/>
                    <a:pt x="20" y="44"/>
                  </a:cubicBezTo>
                  <a:cubicBezTo>
                    <a:pt x="20" y="104"/>
                    <a:pt x="68" y="152"/>
                    <a:pt x="128" y="152"/>
                  </a:cubicBezTo>
                  <a:cubicBezTo>
                    <a:pt x="163" y="152"/>
                    <a:pt x="196" y="135"/>
                    <a:pt x="217" y="106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01" y="141"/>
                    <a:pt x="166" y="160"/>
                    <a:pt x="128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5" name="Freeform 204">
              <a:extLst>
                <a:ext uri="{FF2B5EF4-FFF2-40B4-BE49-F238E27FC236}">
                  <a16:creationId xmlns:a16="http://schemas.microsoft.com/office/drawing/2014/main" id="{94328E93-A005-4C67-907E-38EB3C054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4094163"/>
              <a:ext cx="296863" cy="296863"/>
            </a:xfrm>
            <a:custGeom>
              <a:avLst/>
              <a:gdLst>
                <a:gd name="T0" fmla="*/ 44 w 88"/>
                <a:gd name="T1" fmla="*/ 88 h 88"/>
                <a:gd name="T2" fmla="*/ 0 w 88"/>
                <a:gd name="T3" fmla="*/ 44 h 88"/>
                <a:gd name="T4" fmla="*/ 44 w 88"/>
                <a:gd name="T5" fmla="*/ 0 h 88"/>
                <a:gd name="T6" fmla="*/ 88 w 88"/>
                <a:gd name="T7" fmla="*/ 44 h 88"/>
                <a:gd name="T8" fmla="*/ 44 w 88"/>
                <a:gd name="T9" fmla="*/ 88 h 88"/>
                <a:gd name="T10" fmla="*/ 44 w 88"/>
                <a:gd name="T11" fmla="*/ 8 h 88"/>
                <a:gd name="T12" fmla="*/ 8 w 88"/>
                <a:gd name="T13" fmla="*/ 44 h 88"/>
                <a:gd name="T14" fmla="*/ 44 w 88"/>
                <a:gd name="T15" fmla="*/ 80 h 88"/>
                <a:gd name="T16" fmla="*/ 80 w 88"/>
                <a:gd name="T17" fmla="*/ 44 h 88"/>
                <a:gd name="T18" fmla="*/ 44 w 88"/>
                <a:gd name="T1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20" y="88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  <a:close/>
                  <a:moveTo>
                    <a:pt x="44" y="8"/>
                  </a:moveTo>
                  <a:cubicBezTo>
                    <a:pt x="24" y="8"/>
                    <a:pt x="8" y="24"/>
                    <a:pt x="8" y="44"/>
                  </a:cubicBezTo>
                  <a:cubicBezTo>
                    <a:pt x="8" y="64"/>
                    <a:pt x="24" y="80"/>
                    <a:pt x="44" y="80"/>
                  </a:cubicBezTo>
                  <a:cubicBezTo>
                    <a:pt x="64" y="80"/>
                    <a:pt x="80" y="64"/>
                    <a:pt x="80" y="44"/>
                  </a:cubicBezTo>
                  <a:cubicBezTo>
                    <a:pt x="80" y="24"/>
                    <a:pt x="64" y="8"/>
                    <a:pt x="4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6" name="Rectangle 206">
              <a:extLst>
                <a:ext uri="{FF2B5EF4-FFF2-40B4-BE49-F238E27FC236}">
                  <a16:creationId xmlns:a16="http://schemas.microsoft.com/office/drawing/2014/main" id="{9B86FBCA-15E4-4139-8255-CC0CF0604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1" y="4229100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7" name="Rectangle 207">
              <a:extLst>
                <a:ext uri="{FF2B5EF4-FFF2-40B4-BE49-F238E27FC236}">
                  <a16:creationId xmlns:a16="http://schemas.microsoft.com/office/drawing/2014/main" id="{BDAEBEF0-E65F-4221-AE39-EF31DCF14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376" y="4229100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8" name="Rectangle 208">
              <a:extLst>
                <a:ext uri="{FF2B5EF4-FFF2-40B4-BE49-F238E27FC236}">
                  <a16:creationId xmlns:a16="http://schemas.microsoft.com/office/drawing/2014/main" id="{D1FC7063-F50F-45DF-BE52-EE3FAF3E2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326" y="4229100"/>
              <a:ext cx="26988" cy="26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07" name="Group 393">
            <a:extLst>
              <a:ext uri="{FF2B5EF4-FFF2-40B4-BE49-F238E27FC236}">
                <a16:creationId xmlns:a16="http://schemas.microsoft.com/office/drawing/2014/main" id="{29B01AC7-0725-4797-A377-DA51DAED2B28}"/>
              </a:ext>
            </a:extLst>
          </p:cNvPr>
          <p:cNvGrpSpPr/>
          <p:nvPr/>
        </p:nvGrpSpPr>
        <p:grpSpPr>
          <a:xfrm>
            <a:off x="2688425" y="1391777"/>
            <a:ext cx="521892" cy="410268"/>
            <a:chOff x="5915025" y="3900489"/>
            <a:chExt cx="936625" cy="720725"/>
          </a:xfrm>
          <a:solidFill>
            <a:schemeClr val="bg1"/>
          </a:solidFill>
        </p:grpSpPr>
        <p:sp>
          <p:nvSpPr>
            <p:cNvPr id="503" name="Freeform 198">
              <a:extLst>
                <a:ext uri="{FF2B5EF4-FFF2-40B4-BE49-F238E27FC236}">
                  <a16:creationId xmlns:a16="http://schemas.microsoft.com/office/drawing/2014/main" id="{E5BD1B11-A7A1-484D-9A4B-15449D937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025" y="3900489"/>
              <a:ext cx="795338" cy="584200"/>
            </a:xfrm>
            <a:custGeom>
              <a:avLst/>
              <a:gdLst>
                <a:gd name="T0" fmla="*/ 32 w 492"/>
                <a:gd name="T1" fmla="*/ 362 h 362"/>
                <a:gd name="T2" fmla="*/ 0 w 492"/>
                <a:gd name="T3" fmla="*/ 330 h 362"/>
                <a:gd name="T4" fmla="*/ 0 w 492"/>
                <a:gd name="T5" fmla="*/ 330 h 362"/>
                <a:gd name="T6" fmla="*/ 0 w 492"/>
                <a:gd name="T7" fmla="*/ 33 h 362"/>
                <a:gd name="T8" fmla="*/ 32 w 492"/>
                <a:gd name="T9" fmla="*/ 0 h 362"/>
                <a:gd name="T10" fmla="*/ 32 w 492"/>
                <a:gd name="T11" fmla="*/ 0 h 362"/>
                <a:gd name="T12" fmla="*/ 460 w 492"/>
                <a:gd name="T13" fmla="*/ 0 h 362"/>
                <a:gd name="T14" fmla="*/ 492 w 492"/>
                <a:gd name="T15" fmla="*/ 33 h 362"/>
                <a:gd name="T16" fmla="*/ 492 w 492"/>
                <a:gd name="T17" fmla="*/ 33 h 362"/>
                <a:gd name="T18" fmla="*/ 492 w 492"/>
                <a:gd name="T19" fmla="*/ 330 h 362"/>
                <a:gd name="T20" fmla="*/ 460 w 492"/>
                <a:gd name="T21" fmla="*/ 362 h 362"/>
                <a:gd name="T22" fmla="*/ 460 w 492"/>
                <a:gd name="T23" fmla="*/ 362 h 362"/>
                <a:gd name="T24" fmla="*/ 32 w 492"/>
                <a:gd name="T25" fmla="*/ 362 h 362"/>
                <a:gd name="T26" fmla="*/ 14 w 492"/>
                <a:gd name="T27" fmla="*/ 33 h 362"/>
                <a:gd name="T28" fmla="*/ 14 w 492"/>
                <a:gd name="T29" fmla="*/ 330 h 362"/>
                <a:gd name="T30" fmla="*/ 32 w 492"/>
                <a:gd name="T31" fmla="*/ 348 h 362"/>
                <a:gd name="T32" fmla="*/ 32 w 492"/>
                <a:gd name="T33" fmla="*/ 348 h 362"/>
                <a:gd name="T34" fmla="*/ 460 w 492"/>
                <a:gd name="T35" fmla="*/ 348 h 362"/>
                <a:gd name="T36" fmla="*/ 478 w 492"/>
                <a:gd name="T37" fmla="*/ 330 h 362"/>
                <a:gd name="T38" fmla="*/ 478 w 492"/>
                <a:gd name="T39" fmla="*/ 330 h 362"/>
                <a:gd name="T40" fmla="*/ 478 w 492"/>
                <a:gd name="T41" fmla="*/ 33 h 362"/>
                <a:gd name="T42" fmla="*/ 460 w 492"/>
                <a:gd name="T43" fmla="*/ 14 h 362"/>
                <a:gd name="T44" fmla="*/ 460 w 492"/>
                <a:gd name="T45" fmla="*/ 14 h 362"/>
                <a:gd name="T46" fmla="*/ 32 w 492"/>
                <a:gd name="T47" fmla="*/ 14 h 362"/>
                <a:gd name="T48" fmla="*/ 14 w 492"/>
                <a:gd name="T49" fmla="*/ 33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362">
                  <a:moveTo>
                    <a:pt x="32" y="362"/>
                  </a:moveTo>
                  <a:cubicBezTo>
                    <a:pt x="14" y="362"/>
                    <a:pt x="0" y="348"/>
                    <a:pt x="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78" y="0"/>
                    <a:pt x="492" y="15"/>
                    <a:pt x="492" y="33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2" y="330"/>
                    <a:pt x="492" y="330"/>
                    <a:pt x="492" y="330"/>
                  </a:cubicBezTo>
                  <a:cubicBezTo>
                    <a:pt x="492" y="348"/>
                    <a:pt x="478" y="362"/>
                    <a:pt x="460" y="362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32" y="362"/>
                    <a:pt x="32" y="362"/>
                    <a:pt x="32" y="362"/>
                  </a:cubicBezTo>
                  <a:close/>
                  <a:moveTo>
                    <a:pt x="14" y="33"/>
                  </a:moveTo>
                  <a:cubicBezTo>
                    <a:pt x="14" y="330"/>
                    <a:pt x="14" y="330"/>
                    <a:pt x="14" y="330"/>
                  </a:cubicBezTo>
                  <a:cubicBezTo>
                    <a:pt x="14" y="340"/>
                    <a:pt x="22" y="348"/>
                    <a:pt x="32" y="348"/>
                  </a:cubicBezTo>
                  <a:cubicBezTo>
                    <a:pt x="32" y="348"/>
                    <a:pt x="32" y="348"/>
                    <a:pt x="32" y="348"/>
                  </a:cubicBezTo>
                  <a:cubicBezTo>
                    <a:pt x="460" y="348"/>
                    <a:pt x="460" y="348"/>
                    <a:pt x="460" y="348"/>
                  </a:cubicBezTo>
                  <a:cubicBezTo>
                    <a:pt x="470" y="348"/>
                    <a:pt x="478" y="340"/>
                    <a:pt x="478" y="330"/>
                  </a:cubicBezTo>
                  <a:cubicBezTo>
                    <a:pt x="478" y="330"/>
                    <a:pt x="478" y="330"/>
                    <a:pt x="478" y="330"/>
                  </a:cubicBezTo>
                  <a:cubicBezTo>
                    <a:pt x="478" y="33"/>
                    <a:pt x="478" y="33"/>
                    <a:pt x="478" y="33"/>
                  </a:cubicBezTo>
                  <a:cubicBezTo>
                    <a:pt x="478" y="22"/>
                    <a:pt x="470" y="14"/>
                    <a:pt x="460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2" y="14"/>
                    <a:pt x="14" y="22"/>
                    <a:pt x="1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4" name="Freeform 199">
              <a:extLst>
                <a:ext uri="{FF2B5EF4-FFF2-40B4-BE49-F238E27FC236}">
                  <a16:creationId xmlns:a16="http://schemas.microsoft.com/office/drawing/2014/main" id="{93EF6D96-4C70-4C3E-88D5-1640C4ACC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0" y="4035426"/>
              <a:ext cx="793750" cy="585788"/>
            </a:xfrm>
            <a:custGeom>
              <a:avLst/>
              <a:gdLst>
                <a:gd name="T0" fmla="*/ 32 w 492"/>
                <a:gd name="T1" fmla="*/ 362 h 362"/>
                <a:gd name="T2" fmla="*/ 0 w 492"/>
                <a:gd name="T3" fmla="*/ 330 h 362"/>
                <a:gd name="T4" fmla="*/ 0 w 492"/>
                <a:gd name="T5" fmla="*/ 330 h 362"/>
                <a:gd name="T6" fmla="*/ 0 w 492"/>
                <a:gd name="T7" fmla="*/ 301 h 362"/>
                <a:gd name="T8" fmla="*/ 14 w 492"/>
                <a:gd name="T9" fmla="*/ 301 h 362"/>
                <a:gd name="T10" fmla="*/ 14 w 492"/>
                <a:gd name="T11" fmla="*/ 330 h 362"/>
                <a:gd name="T12" fmla="*/ 32 w 492"/>
                <a:gd name="T13" fmla="*/ 348 h 362"/>
                <a:gd name="T14" fmla="*/ 32 w 492"/>
                <a:gd name="T15" fmla="*/ 348 h 362"/>
                <a:gd name="T16" fmla="*/ 460 w 492"/>
                <a:gd name="T17" fmla="*/ 348 h 362"/>
                <a:gd name="T18" fmla="*/ 478 w 492"/>
                <a:gd name="T19" fmla="*/ 330 h 362"/>
                <a:gd name="T20" fmla="*/ 478 w 492"/>
                <a:gd name="T21" fmla="*/ 330 h 362"/>
                <a:gd name="T22" fmla="*/ 478 w 492"/>
                <a:gd name="T23" fmla="*/ 32 h 362"/>
                <a:gd name="T24" fmla="*/ 460 w 492"/>
                <a:gd name="T25" fmla="*/ 14 h 362"/>
                <a:gd name="T26" fmla="*/ 460 w 492"/>
                <a:gd name="T27" fmla="*/ 14 h 362"/>
                <a:gd name="T28" fmla="*/ 428 w 492"/>
                <a:gd name="T29" fmla="*/ 14 h 362"/>
                <a:gd name="T30" fmla="*/ 428 w 492"/>
                <a:gd name="T31" fmla="*/ 0 h 362"/>
                <a:gd name="T32" fmla="*/ 460 w 492"/>
                <a:gd name="T33" fmla="*/ 0 h 362"/>
                <a:gd name="T34" fmla="*/ 492 w 492"/>
                <a:gd name="T35" fmla="*/ 32 h 362"/>
                <a:gd name="T36" fmla="*/ 492 w 492"/>
                <a:gd name="T37" fmla="*/ 32 h 362"/>
                <a:gd name="T38" fmla="*/ 492 w 492"/>
                <a:gd name="T39" fmla="*/ 330 h 362"/>
                <a:gd name="T40" fmla="*/ 460 w 492"/>
                <a:gd name="T41" fmla="*/ 362 h 362"/>
                <a:gd name="T42" fmla="*/ 460 w 492"/>
                <a:gd name="T43" fmla="*/ 362 h 362"/>
                <a:gd name="T44" fmla="*/ 32 w 492"/>
                <a:gd name="T4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2" h="362">
                  <a:moveTo>
                    <a:pt x="32" y="362"/>
                  </a:moveTo>
                  <a:cubicBezTo>
                    <a:pt x="14" y="362"/>
                    <a:pt x="0" y="348"/>
                    <a:pt x="0" y="330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14" y="330"/>
                    <a:pt x="14" y="330"/>
                    <a:pt x="14" y="330"/>
                  </a:cubicBezTo>
                  <a:cubicBezTo>
                    <a:pt x="14" y="340"/>
                    <a:pt x="22" y="348"/>
                    <a:pt x="32" y="348"/>
                  </a:cubicBezTo>
                  <a:cubicBezTo>
                    <a:pt x="32" y="348"/>
                    <a:pt x="32" y="348"/>
                    <a:pt x="32" y="348"/>
                  </a:cubicBezTo>
                  <a:cubicBezTo>
                    <a:pt x="460" y="348"/>
                    <a:pt x="460" y="348"/>
                    <a:pt x="460" y="348"/>
                  </a:cubicBezTo>
                  <a:cubicBezTo>
                    <a:pt x="470" y="348"/>
                    <a:pt x="478" y="340"/>
                    <a:pt x="478" y="330"/>
                  </a:cubicBezTo>
                  <a:cubicBezTo>
                    <a:pt x="478" y="330"/>
                    <a:pt x="478" y="330"/>
                    <a:pt x="478" y="330"/>
                  </a:cubicBezTo>
                  <a:cubicBezTo>
                    <a:pt x="478" y="32"/>
                    <a:pt x="478" y="32"/>
                    <a:pt x="478" y="32"/>
                  </a:cubicBezTo>
                  <a:cubicBezTo>
                    <a:pt x="478" y="22"/>
                    <a:pt x="470" y="14"/>
                    <a:pt x="460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78" y="0"/>
                    <a:pt x="492" y="15"/>
                    <a:pt x="492" y="32"/>
                  </a:cubicBezTo>
                  <a:cubicBezTo>
                    <a:pt x="492" y="32"/>
                    <a:pt x="492" y="32"/>
                    <a:pt x="492" y="32"/>
                  </a:cubicBezTo>
                  <a:cubicBezTo>
                    <a:pt x="492" y="330"/>
                    <a:pt x="492" y="330"/>
                    <a:pt x="492" y="330"/>
                  </a:cubicBezTo>
                  <a:cubicBezTo>
                    <a:pt x="492" y="348"/>
                    <a:pt x="478" y="362"/>
                    <a:pt x="460" y="362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32" y="362"/>
                    <a:pt x="32" y="362"/>
                    <a:pt x="32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5" name="Freeform 200">
              <a:extLst>
                <a:ext uri="{FF2B5EF4-FFF2-40B4-BE49-F238E27FC236}">
                  <a16:creationId xmlns:a16="http://schemas.microsoft.com/office/drawing/2014/main" id="{EE5B3D40-1509-4B0C-B545-A2E6CB591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3903664"/>
              <a:ext cx="233363" cy="201613"/>
            </a:xfrm>
            <a:custGeom>
              <a:avLst/>
              <a:gdLst>
                <a:gd name="T0" fmla="*/ 0 w 147"/>
                <a:gd name="T1" fmla="*/ 116 h 127"/>
                <a:gd name="T2" fmla="*/ 138 w 147"/>
                <a:gd name="T3" fmla="*/ 0 h 127"/>
                <a:gd name="T4" fmla="*/ 147 w 147"/>
                <a:gd name="T5" fmla="*/ 11 h 127"/>
                <a:gd name="T6" fmla="*/ 9 w 147"/>
                <a:gd name="T7" fmla="*/ 127 h 127"/>
                <a:gd name="T8" fmla="*/ 0 w 147"/>
                <a:gd name="T9" fmla="*/ 116 h 127"/>
                <a:gd name="T10" fmla="*/ 0 w 147"/>
                <a:gd name="T11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27">
                  <a:moveTo>
                    <a:pt x="0" y="116"/>
                  </a:moveTo>
                  <a:lnTo>
                    <a:pt x="138" y="0"/>
                  </a:lnTo>
                  <a:lnTo>
                    <a:pt x="147" y="11"/>
                  </a:lnTo>
                  <a:lnTo>
                    <a:pt x="9" y="12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6" name="Freeform 201">
              <a:extLst>
                <a:ext uri="{FF2B5EF4-FFF2-40B4-BE49-F238E27FC236}">
                  <a16:creationId xmlns:a16="http://schemas.microsoft.com/office/drawing/2014/main" id="{60760ACB-132B-4A3E-81C0-8519021C1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3903664"/>
              <a:ext cx="233363" cy="201613"/>
            </a:xfrm>
            <a:custGeom>
              <a:avLst/>
              <a:gdLst>
                <a:gd name="T0" fmla="*/ 0 w 147"/>
                <a:gd name="T1" fmla="*/ 11 h 127"/>
                <a:gd name="T2" fmla="*/ 9 w 147"/>
                <a:gd name="T3" fmla="*/ 0 h 127"/>
                <a:gd name="T4" fmla="*/ 147 w 147"/>
                <a:gd name="T5" fmla="*/ 116 h 127"/>
                <a:gd name="T6" fmla="*/ 138 w 147"/>
                <a:gd name="T7" fmla="*/ 127 h 127"/>
                <a:gd name="T8" fmla="*/ 0 w 147"/>
                <a:gd name="T9" fmla="*/ 11 h 127"/>
                <a:gd name="T10" fmla="*/ 0 w 147"/>
                <a:gd name="T11" fmla="*/ 1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27">
                  <a:moveTo>
                    <a:pt x="0" y="11"/>
                  </a:moveTo>
                  <a:lnTo>
                    <a:pt x="9" y="0"/>
                  </a:lnTo>
                  <a:lnTo>
                    <a:pt x="147" y="116"/>
                  </a:lnTo>
                  <a:lnTo>
                    <a:pt x="138" y="12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7" name="Freeform 202">
              <a:extLst>
                <a:ext uri="{FF2B5EF4-FFF2-40B4-BE49-F238E27FC236}">
                  <a16:creationId xmlns:a16="http://schemas.microsoft.com/office/drawing/2014/main" id="{0D8D9E04-85DA-4E3E-9424-0BFB3D6F4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1563" y="4030664"/>
              <a:ext cx="322263" cy="325438"/>
            </a:xfrm>
            <a:custGeom>
              <a:avLst/>
              <a:gdLst>
                <a:gd name="T0" fmla="*/ 0 w 200"/>
                <a:gd name="T1" fmla="*/ 100 h 201"/>
                <a:gd name="T2" fmla="*/ 100 w 200"/>
                <a:gd name="T3" fmla="*/ 0 h 201"/>
                <a:gd name="T4" fmla="*/ 100 w 200"/>
                <a:gd name="T5" fmla="*/ 0 h 201"/>
                <a:gd name="T6" fmla="*/ 200 w 200"/>
                <a:gd name="T7" fmla="*/ 100 h 201"/>
                <a:gd name="T8" fmla="*/ 200 w 200"/>
                <a:gd name="T9" fmla="*/ 100 h 201"/>
                <a:gd name="T10" fmla="*/ 100 w 200"/>
                <a:gd name="T11" fmla="*/ 201 h 201"/>
                <a:gd name="T12" fmla="*/ 100 w 200"/>
                <a:gd name="T13" fmla="*/ 201 h 201"/>
                <a:gd name="T14" fmla="*/ 0 w 200"/>
                <a:gd name="T15" fmla="*/ 100 h 201"/>
                <a:gd name="T16" fmla="*/ 14 w 200"/>
                <a:gd name="T17" fmla="*/ 100 h 201"/>
                <a:gd name="T18" fmla="*/ 100 w 200"/>
                <a:gd name="T19" fmla="*/ 187 h 201"/>
                <a:gd name="T20" fmla="*/ 100 w 200"/>
                <a:gd name="T21" fmla="*/ 187 h 201"/>
                <a:gd name="T22" fmla="*/ 186 w 200"/>
                <a:gd name="T23" fmla="*/ 100 h 201"/>
                <a:gd name="T24" fmla="*/ 186 w 200"/>
                <a:gd name="T25" fmla="*/ 100 h 201"/>
                <a:gd name="T26" fmla="*/ 100 w 200"/>
                <a:gd name="T27" fmla="*/ 14 h 201"/>
                <a:gd name="T28" fmla="*/ 100 w 200"/>
                <a:gd name="T29" fmla="*/ 14 h 201"/>
                <a:gd name="T30" fmla="*/ 14 w 200"/>
                <a:gd name="T31" fmla="*/ 100 h 201"/>
                <a:gd name="T32" fmla="*/ 14 w 200"/>
                <a:gd name="T33" fmla="*/ 1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201">
                  <a:moveTo>
                    <a:pt x="0" y="100"/>
                  </a:moveTo>
                  <a:cubicBezTo>
                    <a:pt x="0" y="45"/>
                    <a:pt x="44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55" y="0"/>
                    <a:pt x="200" y="45"/>
                    <a:pt x="200" y="100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200" y="156"/>
                    <a:pt x="155" y="201"/>
                    <a:pt x="100" y="201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44" y="201"/>
                    <a:pt x="0" y="156"/>
                    <a:pt x="0" y="100"/>
                  </a:cubicBezTo>
                  <a:close/>
                  <a:moveTo>
                    <a:pt x="14" y="100"/>
                  </a:moveTo>
                  <a:cubicBezTo>
                    <a:pt x="14" y="148"/>
                    <a:pt x="52" y="187"/>
                    <a:pt x="100" y="187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48" y="187"/>
                    <a:pt x="186" y="148"/>
                    <a:pt x="186" y="100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53"/>
                    <a:pt x="148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52" y="14"/>
                    <a:pt x="14" y="53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8" name="Freeform 203">
              <a:extLst>
                <a:ext uri="{FF2B5EF4-FFF2-40B4-BE49-F238E27FC236}">
                  <a16:creationId xmlns:a16="http://schemas.microsoft.com/office/drawing/2014/main" id="{2EB94624-9368-4FD4-850E-5170BD93A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0300" y="4094164"/>
              <a:ext cx="196850" cy="204788"/>
            </a:xfrm>
            <a:custGeom>
              <a:avLst/>
              <a:gdLst>
                <a:gd name="T0" fmla="*/ 90 w 122"/>
                <a:gd name="T1" fmla="*/ 120 h 127"/>
                <a:gd name="T2" fmla="*/ 56 w 122"/>
                <a:gd name="T3" fmla="*/ 127 h 127"/>
                <a:gd name="T4" fmla="*/ 0 w 122"/>
                <a:gd name="T5" fmla="*/ 70 h 127"/>
                <a:gd name="T6" fmla="*/ 68 w 122"/>
                <a:gd name="T7" fmla="*/ 0 h 127"/>
                <a:gd name="T8" fmla="*/ 122 w 122"/>
                <a:gd name="T9" fmla="*/ 53 h 127"/>
                <a:gd name="T10" fmla="*/ 88 w 122"/>
                <a:gd name="T11" fmla="*/ 96 h 127"/>
                <a:gd name="T12" fmla="*/ 72 w 122"/>
                <a:gd name="T13" fmla="*/ 82 h 127"/>
                <a:gd name="T14" fmla="*/ 72 w 122"/>
                <a:gd name="T15" fmla="*/ 82 h 127"/>
                <a:gd name="T16" fmla="*/ 48 w 122"/>
                <a:gd name="T17" fmla="*/ 96 h 127"/>
                <a:gd name="T18" fmla="*/ 28 w 122"/>
                <a:gd name="T19" fmla="*/ 73 h 127"/>
                <a:gd name="T20" fmla="*/ 71 w 122"/>
                <a:gd name="T21" fmla="*/ 30 h 127"/>
                <a:gd name="T22" fmla="*/ 92 w 122"/>
                <a:gd name="T23" fmla="*/ 35 h 127"/>
                <a:gd name="T24" fmla="*/ 87 w 122"/>
                <a:gd name="T25" fmla="*/ 68 h 127"/>
                <a:gd name="T26" fmla="*/ 91 w 122"/>
                <a:gd name="T27" fmla="*/ 84 h 127"/>
                <a:gd name="T28" fmla="*/ 109 w 122"/>
                <a:gd name="T29" fmla="*/ 53 h 127"/>
                <a:gd name="T30" fmla="*/ 66 w 122"/>
                <a:gd name="T31" fmla="*/ 11 h 127"/>
                <a:gd name="T32" fmla="*/ 13 w 122"/>
                <a:gd name="T33" fmla="*/ 68 h 127"/>
                <a:gd name="T34" fmla="*/ 60 w 122"/>
                <a:gd name="T35" fmla="*/ 116 h 127"/>
                <a:gd name="T36" fmla="*/ 86 w 122"/>
                <a:gd name="T37" fmla="*/ 110 h 127"/>
                <a:gd name="T38" fmla="*/ 90 w 122"/>
                <a:gd name="T39" fmla="*/ 120 h 127"/>
                <a:gd name="T40" fmla="*/ 73 w 122"/>
                <a:gd name="T41" fmla="*/ 45 h 127"/>
                <a:gd name="T42" fmla="*/ 68 w 122"/>
                <a:gd name="T43" fmla="*/ 45 h 127"/>
                <a:gd name="T44" fmla="*/ 46 w 122"/>
                <a:gd name="T45" fmla="*/ 70 h 127"/>
                <a:gd name="T46" fmla="*/ 55 w 122"/>
                <a:gd name="T47" fmla="*/ 82 h 127"/>
                <a:gd name="T48" fmla="*/ 71 w 122"/>
                <a:gd name="T49" fmla="*/ 63 h 127"/>
                <a:gd name="T50" fmla="*/ 73 w 122"/>
                <a:gd name="T51" fmla="*/ 4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127">
                  <a:moveTo>
                    <a:pt x="90" y="120"/>
                  </a:moveTo>
                  <a:cubicBezTo>
                    <a:pt x="79" y="125"/>
                    <a:pt x="69" y="127"/>
                    <a:pt x="56" y="127"/>
                  </a:cubicBezTo>
                  <a:cubicBezTo>
                    <a:pt x="26" y="127"/>
                    <a:pt x="0" y="105"/>
                    <a:pt x="0" y="70"/>
                  </a:cubicBezTo>
                  <a:cubicBezTo>
                    <a:pt x="0" y="33"/>
                    <a:pt x="26" y="0"/>
                    <a:pt x="68" y="0"/>
                  </a:cubicBezTo>
                  <a:cubicBezTo>
                    <a:pt x="100" y="0"/>
                    <a:pt x="122" y="22"/>
                    <a:pt x="122" y="53"/>
                  </a:cubicBezTo>
                  <a:cubicBezTo>
                    <a:pt x="122" y="79"/>
                    <a:pt x="108" y="96"/>
                    <a:pt x="88" y="96"/>
                  </a:cubicBezTo>
                  <a:cubicBezTo>
                    <a:pt x="79" y="96"/>
                    <a:pt x="73" y="92"/>
                    <a:pt x="72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66" y="91"/>
                    <a:pt x="58" y="96"/>
                    <a:pt x="48" y="96"/>
                  </a:cubicBezTo>
                  <a:cubicBezTo>
                    <a:pt x="37" y="96"/>
                    <a:pt x="28" y="87"/>
                    <a:pt x="28" y="73"/>
                  </a:cubicBezTo>
                  <a:cubicBezTo>
                    <a:pt x="28" y="50"/>
                    <a:pt x="44" y="30"/>
                    <a:pt x="71" y="30"/>
                  </a:cubicBezTo>
                  <a:cubicBezTo>
                    <a:pt x="79" y="30"/>
                    <a:pt x="88" y="32"/>
                    <a:pt x="92" y="35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5" y="79"/>
                    <a:pt x="86" y="84"/>
                    <a:pt x="91" y="84"/>
                  </a:cubicBezTo>
                  <a:cubicBezTo>
                    <a:pt x="99" y="84"/>
                    <a:pt x="109" y="74"/>
                    <a:pt x="109" y="53"/>
                  </a:cubicBezTo>
                  <a:cubicBezTo>
                    <a:pt x="109" y="30"/>
                    <a:pt x="94" y="11"/>
                    <a:pt x="66" y="11"/>
                  </a:cubicBezTo>
                  <a:cubicBezTo>
                    <a:pt x="38" y="11"/>
                    <a:pt x="13" y="33"/>
                    <a:pt x="13" y="68"/>
                  </a:cubicBezTo>
                  <a:cubicBezTo>
                    <a:pt x="13" y="98"/>
                    <a:pt x="33" y="116"/>
                    <a:pt x="60" y="116"/>
                  </a:cubicBezTo>
                  <a:cubicBezTo>
                    <a:pt x="69" y="116"/>
                    <a:pt x="79" y="114"/>
                    <a:pt x="86" y="110"/>
                  </a:cubicBezTo>
                  <a:lnTo>
                    <a:pt x="90" y="120"/>
                  </a:lnTo>
                  <a:close/>
                  <a:moveTo>
                    <a:pt x="73" y="45"/>
                  </a:moveTo>
                  <a:cubicBezTo>
                    <a:pt x="72" y="45"/>
                    <a:pt x="70" y="45"/>
                    <a:pt x="68" y="45"/>
                  </a:cubicBezTo>
                  <a:cubicBezTo>
                    <a:pt x="56" y="45"/>
                    <a:pt x="46" y="56"/>
                    <a:pt x="46" y="70"/>
                  </a:cubicBezTo>
                  <a:cubicBezTo>
                    <a:pt x="46" y="77"/>
                    <a:pt x="49" y="82"/>
                    <a:pt x="55" y="82"/>
                  </a:cubicBezTo>
                  <a:cubicBezTo>
                    <a:pt x="62" y="82"/>
                    <a:pt x="69" y="73"/>
                    <a:pt x="71" y="63"/>
                  </a:cubicBezTo>
                  <a:lnTo>
                    <a:pt x="73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9" name="Freeform 204">
              <a:extLst>
                <a:ext uri="{FF2B5EF4-FFF2-40B4-BE49-F238E27FC236}">
                  <a16:creationId xmlns:a16="http://schemas.microsoft.com/office/drawing/2014/main" id="{608B0C88-1F48-4AB6-9FFC-35DE0C1D3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4738" y="3959226"/>
              <a:ext cx="174625" cy="22225"/>
            </a:xfrm>
            <a:custGeom>
              <a:avLst/>
              <a:gdLst>
                <a:gd name="T0" fmla="*/ 97 w 110"/>
                <a:gd name="T1" fmla="*/ 14 h 14"/>
                <a:gd name="T2" fmla="*/ 97 w 110"/>
                <a:gd name="T3" fmla="*/ 0 h 14"/>
                <a:gd name="T4" fmla="*/ 110 w 110"/>
                <a:gd name="T5" fmla="*/ 0 h 14"/>
                <a:gd name="T6" fmla="*/ 110 w 110"/>
                <a:gd name="T7" fmla="*/ 14 h 14"/>
                <a:gd name="T8" fmla="*/ 97 w 110"/>
                <a:gd name="T9" fmla="*/ 14 h 14"/>
                <a:gd name="T10" fmla="*/ 97 w 110"/>
                <a:gd name="T11" fmla="*/ 14 h 14"/>
                <a:gd name="T12" fmla="*/ 65 w 110"/>
                <a:gd name="T13" fmla="*/ 14 h 14"/>
                <a:gd name="T14" fmla="*/ 65 w 110"/>
                <a:gd name="T15" fmla="*/ 0 h 14"/>
                <a:gd name="T16" fmla="*/ 81 w 110"/>
                <a:gd name="T17" fmla="*/ 0 h 14"/>
                <a:gd name="T18" fmla="*/ 81 w 110"/>
                <a:gd name="T19" fmla="*/ 14 h 14"/>
                <a:gd name="T20" fmla="*/ 65 w 110"/>
                <a:gd name="T21" fmla="*/ 14 h 14"/>
                <a:gd name="T22" fmla="*/ 65 w 110"/>
                <a:gd name="T23" fmla="*/ 14 h 14"/>
                <a:gd name="T24" fmla="*/ 32 w 110"/>
                <a:gd name="T25" fmla="*/ 14 h 14"/>
                <a:gd name="T26" fmla="*/ 32 w 110"/>
                <a:gd name="T27" fmla="*/ 0 h 14"/>
                <a:gd name="T28" fmla="*/ 49 w 110"/>
                <a:gd name="T29" fmla="*/ 0 h 14"/>
                <a:gd name="T30" fmla="*/ 49 w 110"/>
                <a:gd name="T31" fmla="*/ 14 h 14"/>
                <a:gd name="T32" fmla="*/ 32 w 110"/>
                <a:gd name="T33" fmla="*/ 14 h 14"/>
                <a:gd name="T34" fmla="*/ 32 w 110"/>
                <a:gd name="T35" fmla="*/ 14 h 14"/>
                <a:gd name="T36" fmla="*/ 0 w 110"/>
                <a:gd name="T37" fmla="*/ 14 h 14"/>
                <a:gd name="T38" fmla="*/ 0 w 110"/>
                <a:gd name="T39" fmla="*/ 0 h 14"/>
                <a:gd name="T40" fmla="*/ 16 w 110"/>
                <a:gd name="T41" fmla="*/ 0 h 14"/>
                <a:gd name="T42" fmla="*/ 16 w 110"/>
                <a:gd name="T43" fmla="*/ 14 h 14"/>
                <a:gd name="T44" fmla="*/ 0 w 110"/>
                <a:gd name="T45" fmla="*/ 14 h 14"/>
                <a:gd name="T46" fmla="*/ 0 w 110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14">
                  <a:moveTo>
                    <a:pt x="97" y="14"/>
                  </a:moveTo>
                  <a:lnTo>
                    <a:pt x="97" y="0"/>
                  </a:lnTo>
                  <a:lnTo>
                    <a:pt x="110" y="0"/>
                  </a:lnTo>
                  <a:lnTo>
                    <a:pt x="110" y="14"/>
                  </a:lnTo>
                  <a:lnTo>
                    <a:pt x="97" y="14"/>
                  </a:lnTo>
                  <a:lnTo>
                    <a:pt x="97" y="14"/>
                  </a:lnTo>
                  <a:close/>
                  <a:moveTo>
                    <a:pt x="65" y="14"/>
                  </a:moveTo>
                  <a:lnTo>
                    <a:pt x="65" y="0"/>
                  </a:lnTo>
                  <a:lnTo>
                    <a:pt x="81" y="0"/>
                  </a:lnTo>
                  <a:lnTo>
                    <a:pt x="81" y="14"/>
                  </a:lnTo>
                  <a:lnTo>
                    <a:pt x="65" y="14"/>
                  </a:lnTo>
                  <a:lnTo>
                    <a:pt x="65" y="14"/>
                  </a:lnTo>
                  <a:close/>
                  <a:moveTo>
                    <a:pt x="32" y="14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32" y="14"/>
                  </a:lnTo>
                  <a:lnTo>
                    <a:pt x="32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0" name="Freeform 206">
              <a:extLst>
                <a:ext uri="{FF2B5EF4-FFF2-40B4-BE49-F238E27FC236}">
                  <a16:creationId xmlns:a16="http://schemas.microsoft.com/office/drawing/2014/main" id="{27850CED-BD37-429C-B979-6875DDE0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4148138"/>
              <a:ext cx="49213" cy="165100"/>
            </a:xfrm>
            <a:custGeom>
              <a:avLst/>
              <a:gdLst>
                <a:gd name="T0" fmla="*/ 17 w 31"/>
                <a:gd name="T1" fmla="*/ 103 h 103"/>
                <a:gd name="T2" fmla="*/ 14 w 31"/>
                <a:gd name="T3" fmla="*/ 98 h 103"/>
                <a:gd name="T4" fmla="*/ 14 w 31"/>
                <a:gd name="T5" fmla="*/ 98 h 103"/>
                <a:gd name="T6" fmla="*/ 4 w 31"/>
                <a:gd name="T7" fmla="*/ 89 h 103"/>
                <a:gd name="T8" fmla="*/ 4 w 31"/>
                <a:gd name="T9" fmla="*/ 89 h 103"/>
                <a:gd name="T10" fmla="*/ 0 w 31"/>
                <a:gd name="T11" fmla="*/ 77 h 103"/>
                <a:gd name="T12" fmla="*/ 0 w 31"/>
                <a:gd name="T13" fmla="*/ 77 h 103"/>
                <a:gd name="T14" fmla="*/ 8 w 31"/>
                <a:gd name="T15" fmla="*/ 62 h 103"/>
                <a:gd name="T16" fmla="*/ 8 w 31"/>
                <a:gd name="T17" fmla="*/ 62 h 103"/>
                <a:gd name="T18" fmla="*/ 16 w 31"/>
                <a:gd name="T19" fmla="*/ 55 h 103"/>
                <a:gd name="T20" fmla="*/ 16 w 31"/>
                <a:gd name="T21" fmla="*/ 55 h 103"/>
                <a:gd name="T22" fmla="*/ 17 w 31"/>
                <a:gd name="T23" fmla="*/ 52 h 103"/>
                <a:gd name="T24" fmla="*/ 17 w 31"/>
                <a:gd name="T25" fmla="*/ 52 h 103"/>
                <a:gd name="T26" fmla="*/ 14 w 31"/>
                <a:gd name="T27" fmla="*/ 47 h 103"/>
                <a:gd name="T28" fmla="*/ 14 w 31"/>
                <a:gd name="T29" fmla="*/ 47 h 103"/>
                <a:gd name="T30" fmla="*/ 4 w 31"/>
                <a:gd name="T31" fmla="*/ 38 h 103"/>
                <a:gd name="T32" fmla="*/ 4 w 31"/>
                <a:gd name="T33" fmla="*/ 38 h 103"/>
                <a:gd name="T34" fmla="*/ 0 w 31"/>
                <a:gd name="T35" fmla="*/ 26 h 103"/>
                <a:gd name="T36" fmla="*/ 0 w 31"/>
                <a:gd name="T37" fmla="*/ 26 h 103"/>
                <a:gd name="T38" fmla="*/ 8 w 31"/>
                <a:gd name="T39" fmla="*/ 10 h 103"/>
                <a:gd name="T40" fmla="*/ 8 w 31"/>
                <a:gd name="T41" fmla="*/ 10 h 103"/>
                <a:gd name="T42" fmla="*/ 16 w 31"/>
                <a:gd name="T43" fmla="*/ 4 h 103"/>
                <a:gd name="T44" fmla="*/ 16 w 31"/>
                <a:gd name="T45" fmla="*/ 4 h 103"/>
                <a:gd name="T46" fmla="*/ 17 w 31"/>
                <a:gd name="T47" fmla="*/ 0 h 103"/>
                <a:gd name="T48" fmla="*/ 17 w 31"/>
                <a:gd name="T49" fmla="*/ 0 h 103"/>
                <a:gd name="T50" fmla="*/ 31 w 31"/>
                <a:gd name="T51" fmla="*/ 0 h 103"/>
                <a:gd name="T52" fmla="*/ 23 w 31"/>
                <a:gd name="T53" fmla="*/ 16 h 103"/>
                <a:gd name="T54" fmla="*/ 23 w 31"/>
                <a:gd name="T55" fmla="*/ 16 h 103"/>
                <a:gd name="T56" fmla="*/ 15 w 31"/>
                <a:gd name="T57" fmla="*/ 23 h 103"/>
                <a:gd name="T58" fmla="*/ 15 w 31"/>
                <a:gd name="T59" fmla="*/ 23 h 103"/>
                <a:gd name="T60" fmla="*/ 14 w 31"/>
                <a:gd name="T61" fmla="*/ 26 h 103"/>
                <a:gd name="T62" fmla="*/ 14 w 31"/>
                <a:gd name="T63" fmla="*/ 26 h 103"/>
                <a:gd name="T64" fmla="*/ 17 w 31"/>
                <a:gd name="T65" fmla="*/ 31 h 103"/>
                <a:gd name="T66" fmla="*/ 17 w 31"/>
                <a:gd name="T67" fmla="*/ 31 h 103"/>
                <a:gd name="T68" fmla="*/ 27 w 31"/>
                <a:gd name="T69" fmla="*/ 40 h 103"/>
                <a:gd name="T70" fmla="*/ 27 w 31"/>
                <a:gd name="T71" fmla="*/ 40 h 103"/>
                <a:gd name="T72" fmla="*/ 31 w 31"/>
                <a:gd name="T73" fmla="*/ 52 h 103"/>
                <a:gd name="T74" fmla="*/ 31 w 31"/>
                <a:gd name="T75" fmla="*/ 52 h 103"/>
                <a:gd name="T76" fmla="*/ 23 w 31"/>
                <a:gd name="T77" fmla="*/ 67 h 103"/>
                <a:gd name="T78" fmla="*/ 23 w 31"/>
                <a:gd name="T79" fmla="*/ 67 h 103"/>
                <a:gd name="T80" fmla="*/ 15 w 31"/>
                <a:gd name="T81" fmla="*/ 74 h 103"/>
                <a:gd name="T82" fmla="*/ 15 w 31"/>
                <a:gd name="T83" fmla="*/ 74 h 103"/>
                <a:gd name="T84" fmla="*/ 14 w 31"/>
                <a:gd name="T85" fmla="*/ 77 h 103"/>
                <a:gd name="T86" fmla="*/ 14 w 31"/>
                <a:gd name="T87" fmla="*/ 77 h 103"/>
                <a:gd name="T88" fmla="*/ 17 w 31"/>
                <a:gd name="T89" fmla="*/ 82 h 103"/>
                <a:gd name="T90" fmla="*/ 17 w 31"/>
                <a:gd name="T91" fmla="*/ 82 h 103"/>
                <a:gd name="T92" fmla="*/ 27 w 31"/>
                <a:gd name="T93" fmla="*/ 91 h 103"/>
                <a:gd name="T94" fmla="*/ 27 w 31"/>
                <a:gd name="T95" fmla="*/ 91 h 103"/>
                <a:gd name="T96" fmla="*/ 31 w 31"/>
                <a:gd name="T97" fmla="*/ 103 h 103"/>
                <a:gd name="T98" fmla="*/ 31 w 31"/>
                <a:gd name="T99" fmla="*/ 103 h 103"/>
                <a:gd name="T100" fmla="*/ 17 w 31"/>
                <a:gd name="T10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103">
                  <a:moveTo>
                    <a:pt x="17" y="103"/>
                  </a:moveTo>
                  <a:cubicBezTo>
                    <a:pt x="17" y="101"/>
                    <a:pt x="16" y="100"/>
                    <a:pt x="14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2" y="96"/>
                    <a:pt x="8" y="94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2" y="86"/>
                    <a:pt x="0" y="82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0"/>
                    <a:pt x="4" y="65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1" y="59"/>
                    <a:pt x="14" y="57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4"/>
                    <a:pt x="17" y="53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9"/>
                    <a:pt x="16" y="49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2" y="44"/>
                    <a:pt x="8" y="42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5"/>
                    <a:pt x="0" y="31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4" y="13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1" y="7"/>
                    <a:pt x="14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7" y="2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27" y="13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19"/>
                    <a:pt x="16" y="21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8"/>
                    <a:pt x="15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3"/>
                    <a:pt x="23" y="35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9" y="43"/>
                    <a:pt x="31" y="47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9"/>
                    <a:pt x="27" y="64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9" y="70"/>
                    <a:pt x="16" y="72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80"/>
                    <a:pt x="15" y="80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4"/>
                    <a:pt x="23" y="87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9" y="94"/>
                    <a:pt x="31" y="98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17" y="103"/>
                    <a:pt x="17" y="103"/>
                    <a:pt x="17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1" name="Freeform 207">
              <a:extLst>
                <a:ext uri="{FF2B5EF4-FFF2-40B4-BE49-F238E27FC236}">
                  <a16:creationId xmlns:a16="http://schemas.microsoft.com/office/drawing/2014/main" id="{1426D277-A4CA-43A0-8AFC-768B5136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4406901"/>
              <a:ext cx="771525" cy="23813"/>
            </a:xfrm>
            <a:custGeom>
              <a:avLst/>
              <a:gdLst>
                <a:gd name="T0" fmla="*/ 0 w 486"/>
                <a:gd name="T1" fmla="*/ 15 h 15"/>
                <a:gd name="T2" fmla="*/ 0 w 486"/>
                <a:gd name="T3" fmla="*/ 0 h 15"/>
                <a:gd name="T4" fmla="*/ 486 w 486"/>
                <a:gd name="T5" fmla="*/ 0 h 15"/>
                <a:gd name="T6" fmla="*/ 486 w 486"/>
                <a:gd name="T7" fmla="*/ 15 h 15"/>
                <a:gd name="T8" fmla="*/ 0 w 486"/>
                <a:gd name="T9" fmla="*/ 15 h 15"/>
                <a:gd name="T10" fmla="*/ 0 w 48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15">
                  <a:moveTo>
                    <a:pt x="0" y="15"/>
                  </a:moveTo>
                  <a:lnTo>
                    <a:pt x="0" y="0"/>
                  </a:lnTo>
                  <a:lnTo>
                    <a:pt x="486" y="0"/>
                  </a:lnTo>
                  <a:lnTo>
                    <a:pt x="486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12" name="Freeform 208">
              <a:extLst>
                <a:ext uri="{FF2B5EF4-FFF2-40B4-BE49-F238E27FC236}">
                  <a16:creationId xmlns:a16="http://schemas.microsoft.com/office/drawing/2014/main" id="{237CB97A-F9B8-4CF3-A5FF-B8BD75C2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545013"/>
              <a:ext cx="771525" cy="22225"/>
            </a:xfrm>
            <a:custGeom>
              <a:avLst/>
              <a:gdLst>
                <a:gd name="T0" fmla="*/ 0 w 486"/>
                <a:gd name="T1" fmla="*/ 14 h 14"/>
                <a:gd name="T2" fmla="*/ 0 w 486"/>
                <a:gd name="T3" fmla="*/ 0 h 14"/>
                <a:gd name="T4" fmla="*/ 486 w 486"/>
                <a:gd name="T5" fmla="*/ 0 h 14"/>
                <a:gd name="T6" fmla="*/ 486 w 486"/>
                <a:gd name="T7" fmla="*/ 14 h 14"/>
                <a:gd name="T8" fmla="*/ 0 w 486"/>
                <a:gd name="T9" fmla="*/ 14 h 14"/>
                <a:gd name="T10" fmla="*/ 0 w 48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14">
                  <a:moveTo>
                    <a:pt x="0" y="14"/>
                  </a:moveTo>
                  <a:lnTo>
                    <a:pt x="0" y="0"/>
                  </a:lnTo>
                  <a:lnTo>
                    <a:pt x="486" y="0"/>
                  </a:lnTo>
                  <a:lnTo>
                    <a:pt x="48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08" name="Group 453">
            <a:extLst>
              <a:ext uri="{FF2B5EF4-FFF2-40B4-BE49-F238E27FC236}">
                <a16:creationId xmlns:a16="http://schemas.microsoft.com/office/drawing/2014/main" id="{714CCC9D-CB40-4BBF-81C8-0C81AD9F850C}"/>
              </a:ext>
            </a:extLst>
          </p:cNvPr>
          <p:cNvGrpSpPr/>
          <p:nvPr/>
        </p:nvGrpSpPr>
        <p:grpSpPr>
          <a:xfrm>
            <a:off x="2627626" y="2639802"/>
            <a:ext cx="475540" cy="399088"/>
            <a:chOff x="420688" y="5324476"/>
            <a:chExt cx="1049338" cy="862012"/>
          </a:xfrm>
          <a:solidFill>
            <a:schemeClr val="bg1"/>
          </a:solidFill>
        </p:grpSpPr>
        <p:sp>
          <p:nvSpPr>
            <p:cNvPr id="477" name="Freeform 208">
              <a:extLst>
                <a:ext uri="{FF2B5EF4-FFF2-40B4-BE49-F238E27FC236}">
                  <a16:creationId xmlns:a16="http://schemas.microsoft.com/office/drawing/2014/main" id="{9F30B833-207A-4F31-90DA-98ECB07D5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88" y="5762626"/>
              <a:ext cx="1049338" cy="282575"/>
            </a:xfrm>
            <a:custGeom>
              <a:avLst/>
              <a:gdLst>
                <a:gd name="T0" fmla="*/ 640 w 666"/>
                <a:gd name="T1" fmla="*/ 179 h 179"/>
                <a:gd name="T2" fmla="*/ 26 w 666"/>
                <a:gd name="T3" fmla="*/ 179 h 179"/>
                <a:gd name="T4" fmla="*/ 7 w 666"/>
                <a:gd name="T5" fmla="*/ 172 h 179"/>
                <a:gd name="T6" fmla="*/ 7 w 666"/>
                <a:gd name="T7" fmla="*/ 172 h 179"/>
                <a:gd name="T8" fmla="*/ 0 w 666"/>
                <a:gd name="T9" fmla="*/ 154 h 179"/>
                <a:gd name="T10" fmla="*/ 0 w 666"/>
                <a:gd name="T11" fmla="*/ 154 h 179"/>
                <a:gd name="T12" fmla="*/ 0 w 666"/>
                <a:gd name="T13" fmla="*/ 150 h 179"/>
                <a:gd name="T14" fmla="*/ 0 w 666"/>
                <a:gd name="T15" fmla="*/ 150 h 179"/>
                <a:gd name="T16" fmla="*/ 18 w 666"/>
                <a:gd name="T17" fmla="*/ 28 h 179"/>
                <a:gd name="T18" fmla="*/ 49 w 666"/>
                <a:gd name="T19" fmla="*/ 0 h 179"/>
                <a:gd name="T20" fmla="*/ 49 w 666"/>
                <a:gd name="T21" fmla="*/ 0 h 179"/>
                <a:gd name="T22" fmla="*/ 617 w 666"/>
                <a:gd name="T23" fmla="*/ 0 h 179"/>
                <a:gd name="T24" fmla="*/ 648 w 666"/>
                <a:gd name="T25" fmla="*/ 28 h 179"/>
                <a:gd name="T26" fmla="*/ 648 w 666"/>
                <a:gd name="T27" fmla="*/ 28 h 179"/>
                <a:gd name="T28" fmla="*/ 666 w 666"/>
                <a:gd name="T29" fmla="*/ 150 h 179"/>
                <a:gd name="T30" fmla="*/ 659 w 666"/>
                <a:gd name="T31" fmla="*/ 151 h 179"/>
                <a:gd name="T32" fmla="*/ 666 w 666"/>
                <a:gd name="T33" fmla="*/ 150 h 179"/>
                <a:gd name="T34" fmla="*/ 666 w 666"/>
                <a:gd name="T35" fmla="*/ 154 h 179"/>
                <a:gd name="T36" fmla="*/ 666 w 666"/>
                <a:gd name="T37" fmla="*/ 154 h 179"/>
                <a:gd name="T38" fmla="*/ 659 w 666"/>
                <a:gd name="T39" fmla="*/ 172 h 179"/>
                <a:gd name="T40" fmla="*/ 659 w 666"/>
                <a:gd name="T41" fmla="*/ 172 h 179"/>
                <a:gd name="T42" fmla="*/ 640 w 666"/>
                <a:gd name="T43" fmla="*/ 179 h 179"/>
                <a:gd name="T44" fmla="*/ 640 w 666"/>
                <a:gd name="T45" fmla="*/ 179 h 179"/>
                <a:gd name="T46" fmla="*/ 640 w 666"/>
                <a:gd name="T47" fmla="*/ 179 h 179"/>
                <a:gd name="T48" fmla="*/ 31 w 666"/>
                <a:gd name="T49" fmla="*/ 30 h 179"/>
                <a:gd name="T50" fmla="*/ 14 w 666"/>
                <a:gd name="T51" fmla="*/ 152 h 179"/>
                <a:gd name="T52" fmla="*/ 14 w 666"/>
                <a:gd name="T53" fmla="*/ 154 h 179"/>
                <a:gd name="T54" fmla="*/ 14 w 666"/>
                <a:gd name="T55" fmla="*/ 154 h 179"/>
                <a:gd name="T56" fmla="*/ 26 w 666"/>
                <a:gd name="T57" fmla="*/ 165 h 179"/>
                <a:gd name="T58" fmla="*/ 26 w 666"/>
                <a:gd name="T59" fmla="*/ 165 h 179"/>
                <a:gd name="T60" fmla="*/ 640 w 666"/>
                <a:gd name="T61" fmla="*/ 165 h 179"/>
                <a:gd name="T62" fmla="*/ 652 w 666"/>
                <a:gd name="T63" fmla="*/ 154 h 179"/>
                <a:gd name="T64" fmla="*/ 652 w 666"/>
                <a:gd name="T65" fmla="*/ 154 h 179"/>
                <a:gd name="T66" fmla="*/ 652 w 666"/>
                <a:gd name="T67" fmla="*/ 152 h 179"/>
                <a:gd name="T68" fmla="*/ 652 w 666"/>
                <a:gd name="T69" fmla="*/ 152 h 179"/>
                <a:gd name="T70" fmla="*/ 652 w 666"/>
                <a:gd name="T71" fmla="*/ 152 h 179"/>
                <a:gd name="T72" fmla="*/ 635 w 666"/>
                <a:gd name="T73" fmla="*/ 30 h 179"/>
                <a:gd name="T74" fmla="*/ 617 w 666"/>
                <a:gd name="T75" fmla="*/ 14 h 179"/>
                <a:gd name="T76" fmla="*/ 617 w 666"/>
                <a:gd name="T77" fmla="*/ 14 h 179"/>
                <a:gd name="T78" fmla="*/ 49 w 666"/>
                <a:gd name="T79" fmla="*/ 14 h 179"/>
                <a:gd name="T80" fmla="*/ 49 w 666"/>
                <a:gd name="T81" fmla="*/ 14 h 179"/>
                <a:gd name="T82" fmla="*/ 49 w 666"/>
                <a:gd name="T83" fmla="*/ 14 h 179"/>
                <a:gd name="T84" fmla="*/ 31 w 666"/>
                <a:gd name="T85" fmla="*/ 3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6" h="179">
                  <a:moveTo>
                    <a:pt x="640" y="179"/>
                  </a:moveTo>
                  <a:cubicBezTo>
                    <a:pt x="26" y="179"/>
                    <a:pt x="26" y="179"/>
                    <a:pt x="26" y="179"/>
                  </a:cubicBezTo>
                  <a:cubicBezTo>
                    <a:pt x="19" y="179"/>
                    <a:pt x="12" y="177"/>
                    <a:pt x="7" y="172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3" y="167"/>
                    <a:pt x="0" y="161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3"/>
                    <a:pt x="0" y="151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12"/>
                    <a:pt x="33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7" y="0"/>
                    <a:pt x="617" y="0"/>
                    <a:pt x="617" y="0"/>
                  </a:cubicBezTo>
                  <a:cubicBezTo>
                    <a:pt x="633" y="0"/>
                    <a:pt x="646" y="12"/>
                    <a:pt x="648" y="28"/>
                  </a:cubicBezTo>
                  <a:cubicBezTo>
                    <a:pt x="648" y="28"/>
                    <a:pt x="648" y="28"/>
                    <a:pt x="648" y="28"/>
                  </a:cubicBezTo>
                  <a:cubicBezTo>
                    <a:pt x="666" y="150"/>
                    <a:pt x="666" y="150"/>
                    <a:pt x="666" y="150"/>
                  </a:cubicBezTo>
                  <a:cubicBezTo>
                    <a:pt x="659" y="151"/>
                    <a:pt x="659" y="151"/>
                    <a:pt x="659" y="151"/>
                  </a:cubicBezTo>
                  <a:cubicBezTo>
                    <a:pt x="666" y="150"/>
                    <a:pt x="666" y="150"/>
                    <a:pt x="666" y="150"/>
                  </a:cubicBezTo>
                  <a:cubicBezTo>
                    <a:pt x="666" y="151"/>
                    <a:pt x="666" y="153"/>
                    <a:pt x="666" y="154"/>
                  </a:cubicBezTo>
                  <a:cubicBezTo>
                    <a:pt x="666" y="154"/>
                    <a:pt x="666" y="154"/>
                    <a:pt x="666" y="154"/>
                  </a:cubicBezTo>
                  <a:cubicBezTo>
                    <a:pt x="666" y="161"/>
                    <a:pt x="663" y="167"/>
                    <a:pt x="659" y="172"/>
                  </a:cubicBezTo>
                  <a:cubicBezTo>
                    <a:pt x="659" y="172"/>
                    <a:pt x="659" y="172"/>
                    <a:pt x="659" y="172"/>
                  </a:cubicBezTo>
                  <a:cubicBezTo>
                    <a:pt x="654" y="177"/>
                    <a:pt x="647" y="179"/>
                    <a:pt x="640" y="179"/>
                  </a:cubicBezTo>
                  <a:cubicBezTo>
                    <a:pt x="640" y="179"/>
                    <a:pt x="640" y="179"/>
                    <a:pt x="640" y="179"/>
                  </a:cubicBezTo>
                  <a:cubicBezTo>
                    <a:pt x="640" y="179"/>
                    <a:pt x="640" y="179"/>
                    <a:pt x="640" y="179"/>
                  </a:cubicBezTo>
                  <a:close/>
                  <a:moveTo>
                    <a:pt x="31" y="30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4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14" y="161"/>
                    <a:pt x="18" y="165"/>
                    <a:pt x="26" y="165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640" y="165"/>
                    <a:pt x="640" y="165"/>
                    <a:pt x="640" y="165"/>
                  </a:cubicBezTo>
                  <a:cubicBezTo>
                    <a:pt x="648" y="165"/>
                    <a:pt x="652" y="161"/>
                    <a:pt x="652" y="154"/>
                  </a:cubicBezTo>
                  <a:cubicBezTo>
                    <a:pt x="652" y="154"/>
                    <a:pt x="652" y="154"/>
                    <a:pt x="652" y="154"/>
                  </a:cubicBezTo>
                  <a:cubicBezTo>
                    <a:pt x="652" y="153"/>
                    <a:pt x="652" y="153"/>
                    <a:pt x="652" y="152"/>
                  </a:cubicBezTo>
                  <a:cubicBezTo>
                    <a:pt x="652" y="152"/>
                    <a:pt x="652" y="152"/>
                    <a:pt x="652" y="152"/>
                  </a:cubicBezTo>
                  <a:cubicBezTo>
                    <a:pt x="652" y="152"/>
                    <a:pt x="652" y="152"/>
                    <a:pt x="652" y="152"/>
                  </a:cubicBezTo>
                  <a:cubicBezTo>
                    <a:pt x="635" y="30"/>
                    <a:pt x="635" y="30"/>
                    <a:pt x="635" y="30"/>
                  </a:cubicBezTo>
                  <a:cubicBezTo>
                    <a:pt x="634" y="21"/>
                    <a:pt x="625" y="14"/>
                    <a:pt x="617" y="14"/>
                  </a:cubicBezTo>
                  <a:cubicBezTo>
                    <a:pt x="617" y="14"/>
                    <a:pt x="617" y="14"/>
                    <a:pt x="617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1" y="14"/>
                    <a:pt x="32" y="21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8" name="Freeform 209">
              <a:extLst>
                <a:ext uri="{FF2B5EF4-FFF2-40B4-BE49-F238E27FC236}">
                  <a16:creationId xmlns:a16="http://schemas.microsoft.com/office/drawing/2014/main" id="{C0A03850-3B96-4295-9B1A-1B703D5BC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51" y="5842001"/>
              <a:ext cx="160338" cy="146050"/>
            </a:xfrm>
            <a:custGeom>
              <a:avLst/>
              <a:gdLst>
                <a:gd name="T0" fmla="*/ 13 w 101"/>
                <a:gd name="T1" fmla="*/ 79 h 93"/>
                <a:gd name="T2" fmla="*/ 87 w 101"/>
                <a:gd name="T3" fmla="*/ 79 h 93"/>
                <a:gd name="T4" fmla="*/ 87 w 101"/>
                <a:gd name="T5" fmla="*/ 14 h 93"/>
                <a:gd name="T6" fmla="*/ 0 w 101"/>
                <a:gd name="T7" fmla="*/ 14 h 93"/>
                <a:gd name="T8" fmla="*/ 0 w 101"/>
                <a:gd name="T9" fmla="*/ 0 h 93"/>
                <a:gd name="T10" fmla="*/ 90 w 101"/>
                <a:gd name="T11" fmla="*/ 0 h 93"/>
                <a:gd name="T12" fmla="*/ 101 w 101"/>
                <a:gd name="T13" fmla="*/ 11 h 93"/>
                <a:gd name="T14" fmla="*/ 101 w 101"/>
                <a:gd name="T15" fmla="*/ 11 h 93"/>
                <a:gd name="T16" fmla="*/ 101 w 101"/>
                <a:gd name="T17" fmla="*/ 83 h 93"/>
                <a:gd name="T18" fmla="*/ 90 w 101"/>
                <a:gd name="T19" fmla="*/ 93 h 93"/>
                <a:gd name="T20" fmla="*/ 90 w 101"/>
                <a:gd name="T21" fmla="*/ 93 h 93"/>
                <a:gd name="T22" fmla="*/ 13 w 101"/>
                <a:gd name="T23" fmla="*/ 93 h 93"/>
                <a:gd name="T24" fmla="*/ 13 w 101"/>
                <a:gd name="T25" fmla="*/ 79 h 93"/>
                <a:gd name="T26" fmla="*/ 0 w 101"/>
                <a:gd name="T27" fmla="*/ 14 h 93"/>
                <a:gd name="T28" fmla="*/ 0 w 101"/>
                <a:gd name="T29" fmla="*/ 14 h 93"/>
                <a:gd name="T30" fmla="*/ 0 w 101"/>
                <a:gd name="T31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93">
                  <a:moveTo>
                    <a:pt x="13" y="79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5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9"/>
                    <a:pt x="96" y="93"/>
                    <a:pt x="9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79"/>
                    <a:pt x="13" y="79"/>
                    <a:pt x="13" y="79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9" name="Freeform 210">
              <a:extLst>
                <a:ext uri="{FF2B5EF4-FFF2-40B4-BE49-F238E27FC236}">
                  <a16:creationId xmlns:a16="http://schemas.microsoft.com/office/drawing/2014/main" id="{E19C56D8-1B3B-4E1E-B36A-10E68895B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5842001"/>
              <a:ext cx="160338" cy="146050"/>
            </a:xfrm>
            <a:custGeom>
              <a:avLst/>
              <a:gdLst>
                <a:gd name="T0" fmla="*/ 11 w 101"/>
                <a:gd name="T1" fmla="*/ 93 h 93"/>
                <a:gd name="T2" fmla="*/ 0 w 101"/>
                <a:gd name="T3" fmla="*/ 83 h 93"/>
                <a:gd name="T4" fmla="*/ 0 w 101"/>
                <a:gd name="T5" fmla="*/ 83 h 93"/>
                <a:gd name="T6" fmla="*/ 0 w 101"/>
                <a:gd name="T7" fmla="*/ 11 h 93"/>
                <a:gd name="T8" fmla="*/ 11 w 101"/>
                <a:gd name="T9" fmla="*/ 0 h 93"/>
                <a:gd name="T10" fmla="*/ 11 w 101"/>
                <a:gd name="T11" fmla="*/ 0 h 93"/>
                <a:gd name="T12" fmla="*/ 101 w 101"/>
                <a:gd name="T13" fmla="*/ 0 h 93"/>
                <a:gd name="T14" fmla="*/ 101 w 101"/>
                <a:gd name="T15" fmla="*/ 0 h 93"/>
                <a:gd name="T16" fmla="*/ 101 w 101"/>
                <a:gd name="T17" fmla="*/ 14 h 93"/>
                <a:gd name="T18" fmla="*/ 14 w 101"/>
                <a:gd name="T19" fmla="*/ 14 h 93"/>
                <a:gd name="T20" fmla="*/ 14 w 101"/>
                <a:gd name="T21" fmla="*/ 79 h 93"/>
                <a:gd name="T22" fmla="*/ 88 w 101"/>
                <a:gd name="T23" fmla="*/ 79 h 93"/>
                <a:gd name="T24" fmla="*/ 88 w 101"/>
                <a:gd name="T25" fmla="*/ 93 h 93"/>
                <a:gd name="T26" fmla="*/ 11 w 101"/>
                <a:gd name="T2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93">
                  <a:moveTo>
                    <a:pt x="11" y="93"/>
                  </a:moveTo>
                  <a:cubicBezTo>
                    <a:pt x="5" y="93"/>
                    <a:pt x="0" y="89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11" y="93"/>
                    <a:pt x="11" y="93"/>
                    <a:pt x="11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0" name="Freeform 211">
              <a:extLst>
                <a:ext uri="{FF2B5EF4-FFF2-40B4-BE49-F238E27FC236}">
                  <a16:creationId xmlns:a16="http://schemas.microsoft.com/office/drawing/2014/main" id="{090D5EFF-59E6-4A29-A50C-59795C8F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6" y="5453063"/>
              <a:ext cx="400050" cy="323850"/>
            </a:xfrm>
            <a:custGeom>
              <a:avLst/>
              <a:gdLst>
                <a:gd name="T0" fmla="*/ 0 w 254"/>
                <a:gd name="T1" fmla="*/ 199 h 205"/>
                <a:gd name="T2" fmla="*/ 77 w 254"/>
                <a:gd name="T3" fmla="*/ 16 h 205"/>
                <a:gd name="T4" fmla="*/ 77 w 254"/>
                <a:gd name="T5" fmla="*/ 16 h 205"/>
                <a:gd name="T6" fmla="*/ 79 w 254"/>
                <a:gd name="T7" fmla="*/ 12 h 205"/>
                <a:gd name="T8" fmla="*/ 83 w 254"/>
                <a:gd name="T9" fmla="*/ 11 h 205"/>
                <a:gd name="T10" fmla="*/ 252 w 254"/>
                <a:gd name="T11" fmla="*/ 0 h 205"/>
                <a:gd name="T12" fmla="*/ 252 w 254"/>
                <a:gd name="T13" fmla="*/ 0 h 205"/>
                <a:gd name="T14" fmla="*/ 254 w 254"/>
                <a:gd name="T15" fmla="*/ 0 h 205"/>
                <a:gd name="T16" fmla="*/ 254 w 254"/>
                <a:gd name="T17" fmla="*/ 0 h 205"/>
                <a:gd name="T18" fmla="*/ 254 w 254"/>
                <a:gd name="T19" fmla="*/ 14 h 205"/>
                <a:gd name="T20" fmla="*/ 252 w 254"/>
                <a:gd name="T21" fmla="*/ 14 h 205"/>
                <a:gd name="T22" fmla="*/ 252 w 254"/>
                <a:gd name="T23" fmla="*/ 14 h 205"/>
                <a:gd name="T24" fmla="*/ 89 w 254"/>
                <a:gd name="T25" fmla="*/ 25 h 205"/>
                <a:gd name="T26" fmla="*/ 89 w 254"/>
                <a:gd name="T27" fmla="*/ 25 h 205"/>
                <a:gd name="T28" fmla="*/ 13 w 254"/>
                <a:gd name="T29" fmla="*/ 205 h 205"/>
                <a:gd name="T30" fmla="*/ 13 w 254"/>
                <a:gd name="T31" fmla="*/ 205 h 205"/>
                <a:gd name="T32" fmla="*/ 13 w 254"/>
                <a:gd name="T33" fmla="*/ 205 h 205"/>
                <a:gd name="T34" fmla="*/ 0 w 254"/>
                <a:gd name="T35" fmla="*/ 19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4" h="205">
                  <a:moveTo>
                    <a:pt x="0" y="199"/>
                  </a:moveTo>
                  <a:cubicBezTo>
                    <a:pt x="26" y="137"/>
                    <a:pt x="51" y="7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139" y="4"/>
                    <a:pt x="196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3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4" y="14"/>
                    <a:pt x="253" y="14"/>
                    <a:pt x="252" y="14"/>
                  </a:cubicBezTo>
                  <a:cubicBezTo>
                    <a:pt x="252" y="14"/>
                    <a:pt x="252" y="14"/>
                    <a:pt x="252" y="14"/>
                  </a:cubicBezTo>
                  <a:cubicBezTo>
                    <a:pt x="198" y="14"/>
                    <a:pt x="143" y="18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63" y="84"/>
                    <a:pt x="38" y="144"/>
                    <a:pt x="13" y="205"/>
                  </a:cubicBezTo>
                  <a:cubicBezTo>
                    <a:pt x="13" y="205"/>
                    <a:pt x="13" y="205"/>
                    <a:pt x="13" y="205"/>
                  </a:cubicBezTo>
                  <a:cubicBezTo>
                    <a:pt x="13" y="205"/>
                    <a:pt x="13" y="205"/>
                    <a:pt x="13" y="205"/>
                  </a:cubicBezTo>
                  <a:cubicBezTo>
                    <a:pt x="0" y="199"/>
                    <a:pt x="0" y="199"/>
                    <a:pt x="0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1" name="Freeform 212">
              <a:extLst>
                <a:ext uri="{FF2B5EF4-FFF2-40B4-BE49-F238E27FC236}">
                  <a16:creationId xmlns:a16="http://schemas.microsoft.com/office/drawing/2014/main" id="{C0873BC1-A546-42AF-A953-2F2976183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6" y="5453063"/>
              <a:ext cx="400050" cy="323850"/>
            </a:xfrm>
            <a:custGeom>
              <a:avLst/>
              <a:gdLst>
                <a:gd name="T0" fmla="*/ 166 w 254"/>
                <a:gd name="T1" fmla="*/ 25 h 205"/>
                <a:gd name="T2" fmla="*/ 2 w 254"/>
                <a:gd name="T3" fmla="*/ 14 h 205"/>
                <a:gd name="T4" fmla="*/ 2 w 254"/>
                <a:gd name="T5" fmla="*/ 14 h 205"/>
                <a:gd name="T6" fmla="*/ 0 w 254"/>
                <a:gd name="T7" fmla="*/ 14 h 205"/>
                <a:gd name="T8" fmla="*/ 0 w 254"/>
                <a:gd name="T9" fmla="*/ 14 h 205"/>
                <a:gd name="T10" fmla="*/ 0 w 254"/>
                <a:gd name="T11" fmla="*/ 0 h 205"/>
                <a:gd name="T12" fmla="*/ 2 w 254"/>
                <a:gd name="T13" fmla="*/ 0 h 205"/>
                <a:gd name="T14" fmla="*/ 2 w 254"/>
                <a:gd name="T15" fmla="*/ 0 h 205"/>
                <a:gd name="T16" fmla="*/ 172 w 254"/>
                <a:gd name="T17" fmla="*/ 11 h 205"/>
                <a:gd name="T18" fmla="*/ 172 w 254"/>
                <a:gd name="T19" fmla="*/ 11 h 205"/>
                <a:gd name="T20" fmla="*/ 176 w 254"/>
                <a:gd name="T21" fmla="*/ 12 h 205"/>
                <a:gd name="T22" fmla="*/ 177 w 254"/>
                <a:gd name="T23" fmla="*/ 16 h 205"/>
                <a:gd name="T24" fmla="*/ 254 w 254"/>
                <a:gd name="T25" fmla="*/ 199 h 205"/>
                <a:gd name="T26" fmla="*/ 254 w 254"/>
                <a:gd name="T27" fmla="*/ 199 h 205"/>
                <a:gd name="T28" fmla="*/ 254 w 254"/>
                <a:gd name="T29" fmla="*/ 199 h 205"/>
                <a:gd name="T30" fmla="*/ 241 w 254"/>
                <a:gd name="T31" fmla="*/ 205 h 205"/>
                <a:gd name="T32" fmla="*/ 166 w 254"/>
                <a:gd name="T33" fmla="*/ 2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205">
                  <a:moveTo>
                    <a:pt x="166" y="25"/>
                  </a:moveTo>
                  <a:cubicBezTo>
                    <a:pt x="112" y="18"/>
                    <a:pt x="57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9" y="0"/>
                    <a:pt x="115" y="4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203" y="76"/>
                    <a:pt x="229" y="137"/>
                    <a:pt x="254" y="199"/>
                  </a:cubicBezTo>
                  <a:cubicBezTo>
                    <a:pt x="254" y="199"/>
                    <a:pt x="254" y="199"/>
                    <a:pt x="254" y="199"/>
                  </a:cubicBezTo>
                  <a:cubicBezTo>
                    <a:pt x="254" y="199"/>
                    <a:pt x="254" y="199"/>
                    <a:pt x="254" y="199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16" y="144"/>
                    <a:pt x="191" y="84"/>
                    <a:pt x="166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2" name="Freeform 213">
              <a:extLst>
                <a:ext uri="{FF2B5EF4-FFF2-40B4-BE49-F238E27FC236}">
                  <a16:creationId xmlns:a16="http://schemas.microsoft.com/office/drawing/2014/main" id="{634B1BDC-9D4B-4070-B3F2-4D2DCE524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3" y="5507038"/>
              <a:ext cx="334963" cy="271463"/>
            </a:xfrm>
            <a:custGeom>
              <a:avLst/>
              <a:gdLst>
                <a:gd name="T0" fmla="*/ 0 w 213"/>
                <a:gd name="T1" fmla="*/ 166 h 172"/>
                <a:gd name="T2" fmla="*/ 64 w 213"/>
                <a:gd name="T3" fmla="*/ 13 h 172"/>
                <a:gd name="T4" fmla="*/ 64 w 213"/>
                <a:gd name="T5" fmla="*/ 13 h 172"/>
                <a:gd name="T6" fmla="*/ 66 w 213"/>
                <a:gd name="T7" fmla="*/ 9 h 172"/>
                <a:gd name="T8" fmla="*/ 70 w 213"/>
                <a:gd name="T9" fmla="*/ 9 h 172"/>
                <a:gd name="T10" fmla="*/ 211 w 213"/>
                <a:gd name="T11" fmla="*/ 0 h 172"/>
                <a:gd name="T12" fmla="*/ 211 w 213"/>
                <a:gd name="T13" fmla="*/ 0 h 172"/>
                <a:gd name="T14" fmla="*/ 213 w 213"/>
                <a:gd name="T15" fmla="*/ 0 h 172"/>
                <a:gd name="T16" fmla="*/ 213 w 213"/>
                <a:gd name="T17" fmla="*/ 0 h 172"/>
                <a:gd name="T18" fmla="*/ 213 w 213"/>
                <a:gd name="T19" fmla="*/ 14 h 172"/>
                <a:gd name="T20" fmla="*/ 211 w 213"/>
                <a:gd name="T21" fmla="*/ 14 h 172"/>
                <a:gd name="T22" fmla="*/ 211 w 213"/>
                <a:gd name="T23" fmla="*/ 14 h 172"/>
                <a:gd name="T24" fmla="*/ 76 w 213"/>
                <a:gd name="T25" fmla="*/ 22 h 172"/>
                <a:gd name="T26" fmla="*/ 76 w 213"/>
                <a:gd name="T27" fmla="*/ 22 h 172"/>
                <a:gd name="T28" fmla="*/ 13 w 213"/>
                <a:gd name="T29" fmla="*/ 172 h 172"/>
                <a:gd name="T30" fmla="*/ 13 w 213"/>
                <a:gd name="T31" fmla="*/ 172 h 172"/>
                <a:gd name="T32" fmla="*/ 13 w 213"/>
                <a:gd name="T33" fmla="*/ 172 h 172"/>
                <a:gd name="T34" fmla="*/ 0 w 213"/>
                <a:gd name="T35" fmla="*/ 1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172">
                  <a:moveTo>
                    <a:pt x="0" y="166"/>
                  </a:moveTo>
                  <a:cubicBezTo>
                    <a:pt x="21" y="115"/>
                    <a:pt x="43" y="64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117" y="3"/>
                    <a:pt x="164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2" y="0"/>
                    <a:pt x="212" y="0"/>
                    <a:pt x="21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166" y="14"/>
                    <a:pt x="121" y="16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55" y="71"/>
                    <a:pt x="34" y="121"/>
                    <a:pt x="13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0" y="166"/>
                    <a:pt x="0" y="166"/>
                    <a:pt x="0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3" name="Freeform 214">
              <a:extLst>
                <a:ext uri="{FF2B5EF4-FFF2-40B4-BE49-F238E27FC236}">
                  <a16:creationId xmlns:a16="http://schemas.microsoft.com/office/drawing/2014/main" id="{28FE2650-40C8-48AE-87CD-3CA3D477D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6" y="5507038"/>
              <a:ext cx="334963" cy="271463"/>
            </a:xfrm>
            <a:custGeom>
              <a:avLst/>
              <a:gdLst>
                <a:gd name="T0" fmla="*/ 138 w 213"/>
                <a:gd name="T1" fmla="*/ 22 h 172"/>
                <a:gd name="T2" fmla="*/ 2 w 213"/>
                <a:gd name="T3" fmla="*/ 14 h 172"/>
                <a:gd name="T4" fmla="*/ 2 w 213"/>
                <a:gd name="T5" fmla="*/ 14 h 172"/>
                <a:gd name="T6" fmla="*/ 1 w 213"/>
                <a:gd name="T7" fmla="*/ 14 h 172"/>
                <a:gd name="T8" fmla="*/ 1 w 213"/>
                <a:gd name="T9" fmla="*/ 14 h 172"/>
                <a:gd name="T10" fmla="*/ 0 w 213"/>
                <a:gd name="T11" fmla="*/ 0 h 172"/>
                <a:gd name="T12" fmla="*/ 2 w 213"/>
                <a:gd name="T13" fmla="*/ 0 h 172"/>
                <a:gd name="T14" fmla="*/ 2 w 213"/>
                <a:gd name="T15" fmla="*/ 0 h 172"/>
                <a:gd name="T16" fmla="*/ 144 w 213"/>
                <a:gd name="T17" fmla="*/ 9 h 172"/>
                <a:gd name="T18" fmla="*/ 144 w 213"/>
                <a:gd name="T19" fmla="*/ 9 h 172"/>
                <a:gd name="T20" fmla="*/ 148 w 213"/>
                <a:gd name="T21" fmla="*/ 9 h 172"/>
                <a:gd name="T22" fmla="*/ 149 w 213"/>
                <a:gd name="T23" fmla="*/ 13 h 172"/>
                <a:gd name="T24" fmla="*/ 213 w 213"/>
                <a:gd name="T25" fmla="*/ 166 h 172"/>
                <a:gd name="T26" fmla="*/ 213 w 213"/>
                <a:gd name="T27" fmla="*/ 166 h 172"/>
                <a:gd name="T28" fmla="*/ 200 w 213"/>
                <a:gd name="T29" fmla="*/ 172 h 172"/>
                <a:gd name="T30" fmla="*/ 138 w 213"/>
                <a:gd name="T31" fmla="*/ 2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172">
                  <a:moveTo>
                    <a:pt x="138" y="22"/>
                  </a:moveTo>
                  <a:cubicBezTo>
                    <a:pt x="93" y="16"/>
                    <a:pt x="47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9" y="0"/>
                    <a:pt x="97" y="3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71" y="64"/>
                    <a:pt x="192" y="115"/>
                    <a:pt x="213" y="166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180" y="121"/>
                    <a:pt x="159" y="71"/>
                    <a:pt x="13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4" name="Freeform 215">
              <a:extLst>
                <a:ext uri="{FF2B5EF4-FFF2-40B4-BE49-F238E27FC236}">
                  <a16:creationId xmlns:a16="http://schemas.microsoft.com/office/drawing/2014/main" id="{69DE9B8E-901A-46D8-9048-8D8CBFA5D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6" y="5627688"/>
              <a:ext cx="122238" cy="155575"/>
            </a:xfrm>
            <a:custGeom>
              <a:avLst/>
              <a:gdLst>
                <a:gd name="T0" fmla="*/ 3 w 77"/>
                <a:gd name="T1" fmla="*/ 82 h 99"/>
                <a:gd name="T2" fmla="*/ 2 w 77"/>
                <a:gd name="T3" fmla="*/ 79 h 99"/>
                <a:gd name="T4" fmla="*/ 0 w 77"/>
                <a:gd name="T5" fmla="*/ 50 h 99"/>
                <a:gd name="T6" fmla="*/ 0 w 77"/>
                <a:gd name="T7" fmla="*/ 50 h 99"/>
                <a:gd name="T8" fmla="*/ 13 w 77"/>
                <a:gd name="T9" fmla="*/ 6 h 99"/>
                <a:gd name="T10" fmla="*/ 13 w 77"/>
                <a:gd name="T11" fmla="*/ 6 h 99"/>
                <a:gd name="T12" fmla="*/ 27 w 77"/>
                <a:gd name="T13" fmla="*/ 0 h 99"/>
                <a:gd name="T14" fmla="*/ 27 w 77"/>
                <a:gd name="T15" fmla="*/ 0 h 99"/>
                <a:gd name="T16" fmla="*/ 61 w 77"/>
                <a:gd name="T17" fmla="*/ 19 h 99"/>
                <a:gd name="T18" fmla="*/ 61 w 77"/>
                <a:gd name="T19" fmla="*/ 19 h 99"/>
                <a:gd name="T20" fmla="*/ 77 w 77"/>
                <a:gd name="T21" fmla="*/ 38 h 99"/>
                <a:gd name="T22" fmla="*/ 77 w 77"/>
                <a:gd name="T23" fmla="*/ 38 h 99"/>
                <a:gd name="T24" fmla="*/ 77 w 77"/>
                <a:gd name="T25" fmla="*/ 38 h 99"/>
                <a:gd name="T26" fmla="*/ 66 w 77"/>
                <a:gd name="T27" fmla="*/ 46 h 99"/>
                <a:gd name="T28" fmla="*/ 62 w 77"/>
                <a:gd name="T29" fmla="*/ 41 h 99"/>
                <a:gd name="T30" fmla="*/ 62 w 77"/>
                <a:gd name="T31" fmla="*/ 41 h 99"/>
                <a:gd name="T32" fmla="*/ 51 w 77"/>
                <a:gd name="T33" fmla="*/ 29 h 99"/>
                <a:gd name="T34" fmla="*/ 51 w 77"/>
                <a:gd name="T35" fmla="*/ 29 h 99"/>
                <a:gd name="T36" fmla="*/ 27 w 77"/>
                <a:gd name="T37" fmla="*/ 14 h 99"/>
                <a:gd name="T38" fmla="*/ 27 w 77"/>
                <a:gd name="T39" fmla="*/ 14 h 99"/>
                <a:gd name="T40" fmla="*/ 22 w 77"/>
                <a:gd name="T41" fmla="*/ 16 h 99"/>
                <a:gd name="T42" fmla="*/ 22 w 77"/>
                <a:gd name="T43" fmla="*/ 16 h 99"/>
                <a:gd name="T44" fmla="*/ 14 w 77"/>
                <a:gd name="T45" fmla="*/ 50 h 99"/>
                <a:gd name="T46" fmla="*/ 14 w 77"/>
                <a:gd name="T47" fmla="*/ 50 h 99"/>
                <a:gd name="T48" fmla="*/ 15 w 77"/>
                <a:gd name="T49" fmla="*/ 69 h 99"/>
                <a:gd name="T50" fmla="*/ 15 w 77"/>
                <a:gd name="T51" fmla="*/ 69 h 99"/>
                <a:gd name="T52" fmla="*/ 15 w 77"/>
                <a:gd name="T53" fmla="*/ 74 h 99"/>
                <a:gd name="T54" fmla="*/ 15 w 77"/>
                <a:gd name="T55" fmla="*/ 74 h 99"/>
                <a:gd name="T56" fmla="*/ 36 w 77"/>
                <a:gd name="T57" fmla="*/ 87 h 99"/>
                <a:gd name="T58" fmla="*/ 28 w 77"/>
                <a:gd name="T59" fmla="*/ 99 h 99"/>
                <a:gd name="T60" fmla="*/ 3 w 77"/>
                <a:gd name="T61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99">
                  <a:moveTo>
                    <a:pt x="3" y="82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0" y="6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5"/>
                    <a:pt x="1" y="18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2"/>
                    <a:pt x="22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1" y="0"/>
                    <a:pt x="52" y="10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70" y="29"/>
                    <a:pt x="77" y="37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4" y="44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59" y="38"/>
                    <a:pt x="56" y="34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3" y="21"/>
                    <a:pt x="32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4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22"/>
                    <a:pt x="13" y="36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7"/>
                    <a:pt x="14" y="64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1"/>
                    <a:pt x="15" y="73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" y="82"/>
                    <a:pt x="3" y="82"/>
                    <a:pt x="3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5" name="Freeform 216">
              <a:extLst>
                <a:ext uri="{FF2B5EF4-FFF2-40B4-BE49-F238E27FC236}">
                  <a16:creationId xmlns:a16="http://schemas.microsoft.com/office/drawing/2014/main" id="{EAFF47C2-84ED-4F62-B1F2-DB0DF4578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5627688"/>
              <a:ext cx="123825" cy="155575"/>
            </a:xfrm>
            <a:custGeom>
              <a:avLst/>
              <a:gdLst>
                <a:gd name="T0" fmla="*/ 42 w 78"/>
                <a:gd name="T1" fmla="*/ 87 h 99"/>
                <a:gd name="T2" fmla="*/ 62 w 78"/>
                <a:gd name="T3" fmla="*/ 74 h 99"/>
                <a:gd name="T4" fmla="*/ 63 w 78"/>
                <a:gd name="T5" fmla="*/ 69 h 99"/>
                <a:gd name="T6" fmla="*/ 63 w 78"/>
                <a:gd name="T7" fmla="*/ 69 h 99"/>
                <a:gd name="T8" fmla="*/ 64 w 78"/>
                <a:gd name="T9" fmla="*/ 50 h 99"/>
                <a:gd name="T10" fmla="*/ 64 w 78"/>
                <a:gd name="T11" fmla="*/ 50 h 99"/>
                <a:gd name="T12" fmla="*/ 55 w 78"/>
                <a:gd name="T13" fmla="*/ 16 h 99"/>
                <a:gd name="T14" fmla="*/ 55 w 78"/>
                <a:gd name="T15" fmla="*/ 16 h 99"/>
                <a:gd name="T16" fmla="*/ 50 w 78"/>
                <a:gd name="T17" fmla="*/ 14 h 99"/>
                <a:gd name="T18" fmla="*/ 50 w 78"/>
                <a:gd name="T19" fmla="*/ 14 h 99"/>
                <a:gd name="T20" fmla="*/ 33 w 78"/>
                <a:gd name="T21" fmla="*/ 23 h 99"/>
                <a:gd name="T22" fmla="*/ 33 w 78"/>
                <a:gd name="T23" fmla="*/ 23 h 99"/>
                <a:gd name="T24" fmla="*/ 16 w 78"/>
                <a:gd name="T25" fmla="*/ 41 h 99"/>
                <a:gd name="T26" fmla="*/ 16 w 78"/>
                <a:gd name="T27" fmla="*/ 41 h 99"/>
                <a:gd name="T28" fmla="*/ 11 w 78"/>
                <a:gd name="T29" fmla="*/ 46 h 99"/>
                <a:gd name="T30" fmla="*/ 11 w 78"/>
                <a:gd name="T31" fmla="*/ 46 h 99"/>
                <a:gd name="T32" fmla="*/ 11 w 78"/>
                <a:gd name="T33" fmla="*/ 46 h 99"/>
                <a:gd name="T34" fmla="*/ 0 w 78"/>
                <a:gd name="T35" fmla="*/ 38 h 99"/>
                <a:gd name="T36" fmla="*/ 16 w 78"/>
                <a:gd name="T37" fmla="*/ 19 h 99"/>
                <a:gd name="T38" fmla="*/ 16 w 78"/>
                <a:gd name="T39" fmla="*/ 19 h 99"/>
                <a:gd name="T40" fmla="*/ 50 w 78"/>
                <a:gd name="T41" fmla="*/ 0 h 99"/>
                <a:gd name="T42" fmla="*/ 50 w 78"/>
                <a:gd name="T43" fmla="*/ 0 h 99"/>
                <a:gd name="T44" fmla="*/ 65 w 78"/>
                <a:gd name="T45" fmla="*/ 6 h 99"/>
                <a:gd name="T46" fmla="*/ 65 w 78"/>
                <a:gd name="T47" fmla="*/ 6 h 99"/>
                <a:gd name="T48" fmla="*/ 78 w 78"/>
                <a:gd name="T49" fmla="*/ 50 h 99"/>
                <a:gd name="T50" fmla="*/ 78 w 78"/>
                <a:gd name="T51" fmla="*/ 50 h 99"/>
                <a:gd name="T52" fmla="*/ 75 w 78"/>
                <a:gd name="T53" fmla="*/ 79 h 99"/>
                <a:gd name="T54" fmla="*/ 75 w 78"/>
                <a:gd name="T55" fmla="*/ 79 h 99"/>
                <a:gd name="T56" fmla="*/ 75 w 78"/>
                <a:gd name="T57" fmla="*/ 82 h 99"/>
                <a:gd name="T58" fmla="*/ 49 w 78"/>
                <a:gd name="T59" fmla="*/ 99 h 99"/>
                <a:gd name="T60" fmla="*/ 42 w 78"/>
                <a:gd name="T6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99">
                  <a:moveTo>
                    <a:pt x="42" y="87"/>
                  </a:moveTo>
                  <a:cubicBezTo>
                    <a:pt x="62" y="74"/>
                    <a:pt x="62" y="74"/>
                    <a:pt x="62" y="74"/>
                  </a:cubicBezTo>
                  <a:cubicBezTo>
                    <a:pt x="62" y="73"/>
                    <a:pt x="62" y="71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64"/>
                    <a:pt x="64" y="57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36"/>
                    <a:pt x="61" y="22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3" y="14"/>
                    <a:pt x="52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7" y="14"/>
                    <a:pt x="39" y="18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6" y="29"/>
                    <a:pt x="19" y="36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4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7" y="2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6" y="10"/>
                    <a:pt x="37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2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76" y="18"/>
                    <a:pt x="78" y="35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66"/>
                    <a:pt x="75" y="79"/>
                    <a:pt x="75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2" y="87"/>
                    <a:pt x="42" y="87"/>
                    <a:pt x="4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6" name="Freeform 217">
              <a:extLst>
                <a:ext uri="{FF2B5EF4-FFF2-40B4-BE49-F238E27FC236}">
                  <a16:creationId xmlns:a16="http://schemas.microsoft.com/office/drawing/2014/main" id="{41EE50A4-3223-42D4-AFAC-4C4D9403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6" y="5848351"/>
              <a:ext cx="447675" cy="22225"/>
            </a:xfrm>
            <a:custGeom>
              <a:avLst/>
              <a:gdLst>
                <a:gd name="T0" fmla="*/ 0 w 282"/>
                <a:gd name="T1" fmla="*/ 14 h 14"/>
                <a:gd name="T2" fmla="*/ 0 w 282"/>
                <a:gd name="T3" fmla="*/ 0 h 14"/>
                <a:gd name="T4" fmla="*/ 282 w 282"/>
                <a:gd name="T5" fmla="*/ 0 h 14"/>
                <a:gd name="T6" fmla="*/ 282 w 282"/>
                <a:gd name="T7" fmla="*/ 14 h 14"/>
                <a:gd name="T8" fmla="*/ 0 w 282"/>
                <a:gd name="T9" fmla="*/ 14 h 14"/>
                <a:gd name="T10" fmla="*/ 0 w 28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4">
                  <a:moveTo>
                    <a:pt x="0" y="14"/>
                  </a:moveTo>
                  <a:lnTo>
                    <a:pt x="0" y="0"/>
                  </a:lnTo>
                  <a:lnTo>
                    <a:pt x="282" y="0"/>
                  </a:lnTo>
                  <a:lnTo>
                    <a:pt x="282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7" name="Freeform 218">
              <a:extLst>
                <a:ext uri="{FF2B5EF4-FFF2-40B4-BE49-F238E27FC236}">
                  <a16:creationId xmlns:a16="http://schemas.microsoft.com/office/drawing/2014/main" id="{41272EB0-2326-45B5-B023-93C8C682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88" y="5892801"/>
              <a:ext cx="285750" cy="22225"/>
            </a:xfrm>
            <a:custGeom>
              <a:avLst/>
              <a:gdLst>
                <a:gd name="T0" fmla="*/ 0 w 180"/>
                <a:gd name="T1" fmla="*/ 14 h 14"/>
                <a:gd name="T2" fmla="*/ 0 w 180"/>
                <a:gd name="T3" fmla="*/ 0 h 14"/>
                <a:gd name="T4" fmla="*/ 180 w 180"/>
                <a:gd name="T5" fmla="*/ 0 h 14"/>
                <a:gd name="T6" fmla="*/ 180 w 180"/>
                <a:gd name="T7" fmla="*/ 14 h 14"/>
                <a:gd name="T8" fmla="*/ 0 w 180"/>
                <a:gd name="T9" fmla="*/ 14 h 14"/>
                <a:gd name="T10" fmla="*/ 0 w 180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">
                  <a:moveTo>
                    <a:pt x="0" y="14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8" name="Freeform 219">
              <a:extLst>
                <a:ext uri="{FF2B5EF4-FFF2-40B4-BE49-F238E27FC236}">
                  <a16:creationId xmlns:a16="http://schemas.microsoft.com/office/drawing/2014/main" id="{8ACBB30D-C6DB-4DD7-939B-EEB82CE08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063" y="5961063"/>
              <a:ext cx="127000" cy="22225"/>
            </a:xfrm>
            <a:custGeom>
              <a:avLst/>
              <a:gdLst>
                <a:gd name="T0" fmla="*/ 64 w 80"/>
                <a:gd name="T1" fmla="*/ 14 h 14"/>
                <a:gd name="T2" fmla="*/ 64 w 80"/>
                <a:gd name="T3" fmla="*/ 0 h 14"/>
                <a:gd name="T4" fmla="*/ 80 w 80"/>
                <a:gd name="T5" fmla="*/ 0 h 14"/>
                <a:gd name="T6" fmla="*/ 80 w 80"/>
                <a:gd name="T7" fmla="*/ 14 h 14"/>
                <a:gd name="T8" fmla="*/ 64 w 80"/>
                <a:gd name="T9" fmla="*/ 14 h 14"/>
                <a:gd name="T10" fmla="*/ 64 w 80"/>
                <a:gd name="T11" fmla="*/ 14 h 14"/>
                <a:gd name="T12" fmla="*/ 32 w 80"/>
                <a:gd name="T13" fmla="*/ 14 h 14"/>
                <a:gd name="T14" fmla="*/ 32 w 80"/>
                <a:gd name="T15" fmla="*/ 0 h 14"/>
                <a:gd name="T16" fmla="*/ 48 w 80"/>
                <a:gd name="T17" fmla="*/ 0 h 14"/>
                <a:gd name="T18" fmla="*/ 48 w 80"/>
                <a:gd name="T19" fmla="*/ 14 h 14"/>
                <a:gd name="T20" fmla="*/ 32 w 80"/>
                <a:gd name="T21" fmla="*/ 14 h 14"/>
                <a:gd name="T22" fmla="*/ 32 w 80"/>
                <a:gd name="T23" fmla="*/ 14 h 14"/>
                <a:gd name="T24" fmla="*/ 0 w 80"/>
                <a:gd name="T25" fmla="*/ 14 h 14"/>
                <a:gd name="T26" fmla="*/ 0 w 80"/>
                <a:gd name="T27" fmla="*/ 0 h 14"/>
                <a:gd name="T28" fmla="*/ 16 w 80"/>
                <a:gd name="T29" fmla="*/ 0 h 14"/>
                <a:gd name="T30" fmla="*/ 16 w 80"/>
                <a:gd name="T31" fmla="*/ 14 h 14"/>
                <a:gd name="T32" fmla="*/ 0 w 80"/>
                <a:gd name="T33" fmla="*/ 14 h 14"/>
                <a:gd name="T34" fmla="*/ 0 w 80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4">
                  <a:moveTo>
                    <a:pt x="64" y="14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80" y="14"/>
                  </a:lnTo>
                  <a:lnTo>
                    <a:pt x="64" y="14"/>
                  </a:lnTo>
                  <a:lnTo>
                    <a:pt x="64" y="14"/>
                  </a:lnTo>
                  <a:close/>
                  <a:moveTo>
                    <a:pt x="32" y="14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48" y="14"/>
                  </a:lnTo>
                  <a:lnTo>
                    <a:pt x="32" y="14"/>
                  </a:lnTo>
                  <a:lnTo>
                    <a:pt x="32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89" name="Freeform 220">
              <a:extLst>
                <a:ext uri="{FF2B5EF4-FFF2-40B4-BE49-F238E27FC236}">
                  <a16:creationId xmlns:a16="http://schemas.microsoft.com/office/drawing/2014/main" id="{6D9B26E4-8DE6-412A-AD80-E066FD0A6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8" y="6034088"/>
              <a:ext cx="180975" cy="152400"/>
            </a:xfrm>
            <a:custGeom>
              <a:avLst/>
              <a:gdLst>
                <a:gd name="T0" fmla="*/ 11 w 115"/>
                <a:gd name="T1" fmla="*/ 97 h 97"/>
                <a:gd name="T2" fmla="*/ 0 w 115"/>
                <a:gd name="T3" fmla="*/ 86 h 97"/>
                <a:gd name="T4" fmla="*/ 0 w 115"/>
                <a:gd name="T5" fmla="*/ 86 h 97"/>
                <a:gd name="T6" fmla="*/ 0 w 115"/>
                <a:gd name="T7" fmla="*/ 0 h 97"/>
                <a:gd name="T8" fmla="*/ 14 w 115"/>
                <a:gd name="T9" fmla="*/ 0 h 97"/>
                <a:gd name="T10" fmla="*/ 14 w 115"/>
                <a:gd name="T11" fmla="*/ 83 h 97"/>
                <a:gd name="T12" fmla="*/ 101 w 115"/>
                <a:gd name="T13" fmla="*/ 83 h 97"/>
                <a:gd name="T14" fmla="*/ 101 w 115"/>
                <a:gd name="T15" fmla="*/ 0 h 97"/>
                <a:gd name="T16" fmla="*/ 115 w 115"/>
                <a:gd name="T17" fmla="*/ 0 h 97"/>
                <a:gd name="T18" fmla="*/ 115 w 115"/>
                <a:gd name="T19" fmla="*/ 86 h 97"/>
                <a:gd name="T20" fmla="*/ 104 w 115"/>
                <a:gd name="T21" fmla="*/ 97 h 97"/>
                <a:gd name="T22" fmla="*/ 104 w 115"/>
                <a:gd name="T23" fmla="*/ 97 h 97"/>
                <a:gd name="T24" fmla="*/ 11 w 115"/>
                <a:gd name="T2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97">
                  <a:moveTo>
                    <a:pt x="11" y="97"/>
                  </a:moveTo>
                  <a:cubicBezTo>
                    <a:pt x="5" y="97"/>
                    <a:pt x="0" y="92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92"/>
                    <a:pt x="110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1" y="97"/>
                    <a:pt x="11" y="97"/>
                    <a:pt x="1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0" name="Freeform 221">
              <a:extLst>
                <a:ext uri="{FF2B5EF4-FFF2-40B4-BE49-F238E27FC236}">
                  <a16:creationId xmlns:a16="http://schemas.microsoft.com/office/drawing/2014/main" id="{9E717AA9-107E-4A04-84AA-88B646691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8" y="6084888"/>
              <a:ext cx="22225" cy="84138"/>
            </a:xfrm>
            <a:custGeom>
              <a:avLst/>
              <a:gdLst>
                <a:gd name="T0" fmla="*/ 0 w 14"/>
                <a:gd name="T1" fmla="*/ 53 h 53"/>
                <a:gd name="T2" fmla="*/ 0 w 14"/>
                <a:gd name="T3" fmla="*/ 0 h 53"/>
                <a:gd name="T4" fmla="*/ 14 w 14"/>
                <a:gd name="T5" fmla="*/ 0 h 53"/>
                <a:gd name="T6" fmla="*/ 14 w 14"/>
                <a:gd name="T7" fmla="*/ 53 h 53"/>
                <a:gd name="T8" fmla="*/ 0 w 14"/>
                <a:gd name="T9" fmla="*/ 53 h 53"/>
                <a:gd name="T10" fmla="*/ 0 w 1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3">
                  <a:moveTo>
                    <a:pt x="0" y="53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1" name="Freeform 222">
              <a:extLst>
                <a:ext uri="{FF2B5EF4-FFF2-40B4-BE49-F238E27FC236}">
                  <a16:creationId xmlns:a16="http://schemas.microsoft.com/office/drawing/2014/main" id="{6B4414A5-0D49-49FD-A47C-F72EC692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1" y="6084888"/>
              <a:ext cx="22225" cy="84138"/>
            </a:xfrm>
            <a:custGeom>
              <a:avLst/>
              <a:gdLst>
                <a:gd name="T0" fmla="*/ 0 w 14"/>
                <a:gd name="T1" fmla="*/ 53 h 53"/>
                <a:gd name="T2" fmla="*/ 0 w 14"/>
                <a:gd name="T3" fmla="*/ 0 h 53"/>
                <a:gd name="T4" fmla="*/ 14 w 14"/>
                <a:gd name="T5" fmla="*/ 0 h 53"/>
                <a:gd name="T6" fmla="*/ 14 w 14"/>
                <a:gd name="T7" fmla="*/ 53 h 53"/>
                <a:gd name="T8" fmla="*/ 0 w 14"/>
                <a:gd name="T9" fmla="*/ 53 h 53"/>
                <a:gd name="T10" fmla="*/ 0 w 1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3">
                  <a:moveTo>
                    <a:pt x="0" y="53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2" name="Freeform 223">
              <a:extLst>
                <a:ext uri="{FF2B5EF4-FFF2-40B4-BE49-F238E27FC236}">
                  <a16:creationId xmlns:a16="http://schemas.microsoft.com/office/drawing/2014/main" id="{EF37F79A-C6DA-43CE-A657-5A9B6982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3" y="6034088"/>
              <a:ext cx="180975" cy="152400"/>
            </a:xfrm>
            <a:custGeom>
              <a:avLst/>
              <a:gdLst>
                <a:gd name="T0" fmla="*/ 11 w 115"/>
                <a:gd name="T1" fmla="*/ 97 h 97"/>
                <a:gd name="T2" fmla="*/ 0 w 115"/>
                <a:gd name="T3" fmla="*/ 86 h 97"/>
                <a:gd name="T4" fmla="*/ 0 w 115"/>
                <a:gd name="T5" fmla="*/ 86 h 97"/>
                <a:gd name="T6" fmla="*/ 0 w 115"/>
                <a:gd name="T7" fmla="*/ 0 h 97"/>
                <a:gd name="T8" fmla="*/ 14 w 115"/>
                <a:gd name="T9" fmla="*/ 0 h 97"/>
                <a:gd name="T10" fmla="*/ 14 w 115"/>
                <a:gd name="T11" fmla="*/ 83 h 97"/>
                <a:gd name="T12" fmla="*/ 101 w 115"/>
                <a:gd name="T13" fmla="*/ 83 h 97"/>
                <a:gd name="T14" fmla="*/ 101 w 115"/>
                <a:gd name="T15" fmla="*/ 0 h 97"/>
                <a:gd name="T16" fmla="*/ 115 w 115"/>
                <a:gd name="T17" fmla="*/ 0 h 97"/>
                <a:gd name="T18" fmla="*/ 115 w 115"/>
                <a:gd name="T19" fmla="*/ 86 h 97"/>
                <a:gd name="T20" fmla="*/ 104 w 115"/>
                <a:gd name="T21" fmla="*/ 97 h 97"/>
                <a:gd name="T22" fmla="*/ 104 w 115"/>
                <a:gd name="T23" fmla="*/ 97 h 97"/>
                <a:gd name="T24" fmla="*/ 11 w 115"/>
                <a:gd name="T2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97">
                  <a:moveTo>
                    <a:pt x="11" y="97"/>
                  </a:moveTo>
                  <a:cubicBezTo>
                    <a:pt x="5" y="97"/>
                    <a:pt x="0" y="92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92"/>
                    <a:pt x="110" y="97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1" y="97"/>
                    <a:pt x="11" y="97"/>
                    <a:pt x="1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3" name="Freeform 224">
              <a:extLst>
                <a:ext uri="{FF2B5EF4-FFF2-40B4-BE49-F238E27FC236}">
                  <a16:creationId xmlns:a16="http://schemas.microsoft.com/office/drawing/2014/main" id="{69944095-CA30-45BA-97B0-0CE1E41E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901" y="6084888"/>
              <a:ext cx="22225" cy="84138"/>
            </a:xfrm>
            <a:custGeom>
              <a:avLst/>
              <a:gdLst>
                <a:gd name="T0" fmla="*/ 0 w 14"/>
                <a:gd name="T1" fmla="*/ 53 h 53"/>
                <a:gd name="T2" fmla="*/ 0 w 14"/>
                <a:gd name="T3" fmla="*/ 0 h 53"/>
                <a:gd name="T4" fmla="*/ 14 w 14"/>
                <a:gd name="T5" fmla="*/ 0 h 53"/>
                <a:gd name="T6" fmla="*/ 14 w 14"/>
                <a:gd name="T7" fmla="*/ 53 h 53"/>
                <a:gd name="T8" fmla="*/ 0 w 14"/>
                <a:gd name="T9" fmla="*/ 53 h 53"/>
                <a:gd name="T10" fmla="*/ 0 w 1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3">
                  <a:moveTo>
                    <a:pt x="0" y="53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4" name="Freeform 225">
              <a:extLst>
                <a:ext uri="{FF2B5EF4-FFF2-40B4-BE49-F238E27FC236}">
                  <a16:creationId xmlns:a16="http://schemas.microsoft.com/office/drawing/2014/main" id="{1A0D106C-5FC7-4BB0-811A-DECCF4D1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6084888"/>
              <a:ext cx="22225" cy="84138"/>
            </a:xfrm>
            <a:custGeom>
              <a:avLst/>
              <a:gdLst>
                <a:gd name="T0" fmla="*/ 0 w 14"/>
                <a:gd name="T1" fmla="*/ 53 h 53"/>
                <a:gd name="T2" fmla="*/ 0 w 14"/>
                <a:gd name="T3" fmla="*/ 0 h 53"/>
                <a:gd name="T4" fmla="*/ 14 w 14"/>
                <a:gd name="T5" fmla="*/ 0 h 53"/>
                <a:gd name="T6" fmla="*/ 14 w 14"/>
                <a:gd name="T7" fmla="*/ 53 h 53"/>
                <a:gd name="T8" fmla="*/ 0 w 14"/>
                <a:gd name="T9" fmla="*/ 53 h 53"/>
                <a:gd name="T10" fmla="*/ 0 w 1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3">
                  <a:moveTo>
                    <a:pt x="0" y="53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5" name="Freeform 226">
              <a:extLst>
                <a:ext uri="{FF2B5EF4-FFF2-40B4-BE49-F238E27FC236}">
                  <a16:creationId xmlns:a16="http://schemas.microsoft.com/office/drawing/2014/main" id="{6BE6899B-4448-4DCF-B7C8-1AB1F50C1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1" y="5640388"/>
              <a:ext cx="212725" cy="133350"/>
            </a:xfrm>
            <a:custGeom>
              <a:avLst/>
              <a:gdLst>
                <a:gd name="T0" fmla="*/ 121 w 135"/>
                <a:gd name="T1" fmla="*/ 85 h 85"/>
                <a:gd name="T2" fmla="*/ 121 w 135"/>
                <a:gd name="T3" fmla="*/ 22 h 85"/>
                <a:gd name="T4" fmla="*/ 113 w 135"/>
                <a:gd name="T5" fmla="*/ 14 h 85"/>
                <a:gd name="T6" fmla="*/ 113 w 135"/>
                <a:gd name="T7" fmla="*/ 14 h 85"/>
                <a:gd name="T8" fmla="*/ 21 w 135"/>
                <a:gd name="T9" fmla="*/ 14 h 85"/>
                <a:gd name="T10" fmla="*/ 14 w 135"/>
                <a:gd name="T11" fmla="*/ 22 h 85"/>
                <a:gd name="T12" fmla="*/ 14 w 135"/>
                <a:gd name="T13" fmla="*/ 22 h 85"/>
                <a:gd name="T14" fmla="*/ 14 w 135"/>
                <a:gd name="T15" fmla="*/ 85 h 85"/>
                <a:gd name="T16" fmla="*/ 0 w 135"/>
                <a:gd name="T17" fmla="*/ 85 h 85"/>
                <a:gd name="T18" fmla="*/ 0 w 135"/>
                <a:gd name="T19" fmla="*/ 22 h 85"/>
                <a:gd name="T20" fmla="*/ 21 w 135"/>
                <a:gd name="T21" fmla="*/ 0 h 85"/>
                <a:gd name="T22" fmla="*/ 21 w 135"/>
                <a:gd name="T23" fmla="*/ 0 h 85"/>
                <a:gd name="T24" fmla="*/ 113 w 135"/>
                <a:gd name="T25" fmla="*/ 0 h 85"/>
                <a:gd name="T26" fmla="*/ 135 w 135"/>
                <a:gd name="T27" fmla="*/ 22 h 85"/>
                <a:gd name="T28" fmla="*/ 135 w 135"/>
                <a:gd name="T29" fmla="*/ 22 h 85"/>
                <a:gd name="T30" fmla="*/ 135 w 135"/>
                <a:gd name="T31" fmla="*/ 85 h 85"/>
                <a:gd name="T32" fmla="*/ 121 w 135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85">
                  <a:moveTo>
                    <a:pt x="121" y="85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18"/>
                    <a:pt x="117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7" y="14"/>
                    <a:pt x="14" y="18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5" y="10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21" y="85"/>
                    <a:pt x="121" y="85"/>
                    <a:pt x="12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6" name="Freeform 227">
              <a:extLst>
                <a:ext uri="{FF2B5EF4-FFF2-40B4-BE49-F238E27FC236}">
                  <a16:creationId xmlns:a16="http://schemas.microsoft.com/office/drawing/2014/main" id="{44A1009F-237A-4DCF-B60D-D832BB234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1" y="5640388"/>
              <a:ext cx="212725" cy="133350"/>
            </a:xfrm>
            <a:custGeom>
              <a:avLst/>
              <a:gdLst>
                <a:gd name="T0" fmla="*/ 121 w 135"/>
                <a:gd name="T1" fmla="*/ 85 h 85"/>
                <a:gd name="T2" fmla="*/ 121 w 135"/>
                <a:gd name="T3" fmla="*/ 22 h 85"/>
                <a:gd name="T4" fmla="*/ 114 w 135"/>
                <a:gd name="T5" fmla="*/ 14 h 85"/>
                <a:gd name="T6" fmla="*/ 114 w 135"/>
                <a:gd name="T7" fmla="*/ 14 h 85"/>
                <a:gd name="T8" fmla="*/ 22 w 135"/>
                <a:gd name="T9" fmla="*/ 14 h 85"/>
                <a:gd name="T10" fmla="*/ 14 w 135"/>
                <a:gd name="T11" fmla="*/ 22 h 85"/>
                <a:gd name="T12" fmla="*/ 14 w 135"/>
                <a:gd name="T13" fmla="*/ 22 h 85"/>
                <a:gd name="T14" fmla="*/ 14 w 135"/>
                <a:gd name="T15" fmla="*/ 85 h 85"/>
                <a:gd name="T16" fmla="*/ 0 w 135"/>
                <a:gd name="T17" fmla="*/ 85 h 85"/>
                <a:gd name="T18" fmla="*/ 0 w 135"/>
                <a:gd name="T19" fmla="*/ 22 h 85"/>
                <a:gd name="T20" fmla="*/ 22 w 135"/>
                <a:gd name="T21" fmla="*/ 0 h 85"/>
                <a:gd name="T22" fmla="*/ 22 w 135"/>
                <a:gd name="T23" fmla="*/ 0 h 85"/>
                <a:gd name="T24" fmla="*/ 114 w 135"/>
                <a:gd name="T25" fmla="*/ 0 h 85"/>
                <a:gd name="T26" fmla="*/ 135 w 135"/>
                <a:gd name="T27" fmla="*/ 22 h 85"/>
                <a:gd name="T28" fmla="*/ 135 w 135"/>
                <a:gd name="T29" fmla="*/ 22 h 85"/>
                <a:gd name="T30" fmla="*/ 135 w 135"/>
                <a:gd name="T31" fmla="*/ 85 h 85"/>
                <a:gd name="T32" fmla="*/ 121 w 135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85">
                  <a:moveTo>
                    <a:pt x="121" y="85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18"/>
                    <a:pt x="118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8" y="14"/>
                    <a:pt x="14" y="18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6" y="0"/>
                    <a:pt x="135" y="10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85"/>
                    <a:pt x="135" y="85"/>
                    <a:pt x="135" y="85"/>
                  </a:cubicBezTo>
                  <a:cubicBezTo>
                    <a:pt x="121" y="85"/>
                    <a:pt x="121" y="85"/>
                    <a:pt x="12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7" name="Freeform 228">
              <a:extLst>
                <a:ext uri="{FF2B5EF4-FFF2-40B4-BE49-F238E27FC236}">
                  <a16:creationId xmlns:a16="http://schemas.microsoft.com/office/drawing/2014/main" id="{76681DE3-BB86-40C4-BE08-A8608F5F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6" y="5324476"/>
              <a:ext cx="344488" cy="146050"/>
            </a:xfrm>
            <a:custGeom>
              <a:avLst/>
              <a:gdLst>
                <a:gd name="T0" fmla="*/ 203 w 217"/>
                <a:gd name="T1" fmla="*/ 92 h 92"/>
                <a:gd name="T2" fmla="*/ 203 w 217"/>
                <a:gd name="T3" fmla="*/ 14 h 92"/>
                <a:gd name="T4" fmla="*/ 14 w 217"/>
                <a:gd name="T5" fmla="*/ 14 h 92"/>
                <a:gd name="T6" fmla="*/ 14 w 217"/>
                <a:gd name="T7" fmla="*/ 92 h 92"/>
                <a:gd name="T8" fmla="*/ 14 w 217"/>
                <a:gd name="T9" fmla="*/ 92 h 92"/>
                <a:gd name="T10" fmla="*/ 0 w 217"/>
                <a:gd name="T11" fmla="*/ 92 h 92"/>
                <a:gd name="T12" fmla="*/ 0 w 217"/>
                <a:gd name="T13" fmla="*/ 0 h 92"/>
                <a:gd name="T14" fmla="*/ 217 w 217"/>
                <a:gd name="T15" fmla="*/ 0 h 92"/>
                <a:gd name="T16" fmla="*/ 217 w 217"/>
                <a:gd name="T17" fmla="*/ 92 h 92"/>
                <a:gd name="T18" fmla="*/ 203 w 217"/>
                <a:gd name="T19" fmla="*/ 92 h 92"/>
                <a:gd name="T20" fmla="*/ 203 w 217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7" h="92">
                  <a:moveTo>
                    <a:pt x="203" y="92"/>
                  </a:moveTo>
                  <a:lnTo>
                    <a:pt x="203" y="14"/>
                  </a:lnTo>
                  <a:lnTo>
                    <a:pt x="14" y="1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92"/>
                  </a:lnTo>
                  <a:lnTo>
                    <a:pt x="203" y="92"/>
                  </a:lnTo>
                  <a:lnTo>
                    <a:pt x="203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8" name="Rectangle 229">
              <a:extLst>
                <a:ext uri="{FF2B5EF4-FFF2-40B4-BE49-F238E27FC236}">
                  <a16:creationId xmlns:a16="http://schemas.microsoft.com/office/drawing/2014/main" id="{5F1DA21A-F746-4261-B81E-3877177D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5368926"/>
              <a:ext cx="33338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99" name="Rectangle 230">
              <a:extLst>
                <a:ext uri="{FF2B5EF4-FFF2-40B4-BE49-F238E27FC236}">
                  <a16:creationId xmlns:a16="http://schemas.microsoft.com/office/drawing/2014/main" id="{DB5D7ED2-A120-4A49-AFF3-F9A35C072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400676"/>
              <a:ext cx="33338" cy="33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0" name="Rectangle 231">
              <a:extLst>
                <a:ext uri="{FF2B5EF4-FFF2-40B4-BE49-F238E27FC236}">
                  <a16:creationId xmlns:a16="http://schemas.microsoft.com/office/drawing/2014/main" id="{410B075C-486F-4A30-ACA0-061A7612B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5368926"/>
              <a:ext cx="31750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1" name="Rectangle 232">
              <a:extLst>
                <a:ext uri="{FF2B5EF4-FFF2-40B4-BE49-F238E27FC236}">
                  <a16:creationId xmlns:a16="http://schemas.microsoft.com/office/drawing/2014/main" id="{D30150E8-D499-4672-92DC-773201DFD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88" y="5400676"/>
              <a:ext cx="33338" cy="33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502" name="Rectangle 233">
              <a:extLst>
                <a:ext uri="{FF2B5EF4-FFF2-40B4-BE49-F238E27FC236}">
                  <a16:creationId xmlns:a16="http://schemas.microsoft.com/office/drawing/2014/main" id="{DCD3CAC2-D38E-49B7-B59F-F8B244122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3" y="5400676"/>
              <a:ext cx="31750" cy="33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09" name="Group 426">
            <a:extLst>
              <a:ext uri="{FF2B5EF4-FFF2-40B4-BE49-F238E27FC236}">
                <a16:creationId xmlns:a16="http://schemas.microsoft.com/office/drawing/2014/main" id="{5AA00A6E-85F3-4953-962C-04D99F2D2EDF}"/>
              </a:ext>
            </a:extLst>
          </p:cNvPr>
          <p:cNvGrpSpPr/>
          <p:nvPr/>
        </p:nvGrpSpPr>
        <p:grpSpPr>
          <a:xfrm rot="19800000">
            <a:off x="2726019" y="4544144"/>
            <a:ext cx="315821" cy="409536"/>
            <a:chOff x="4359275" y="731838"/>
            <a:chExt cx="760413" cy="965201"/>
          </a:xfrm>
          <a:solidFill>
            <a:srgbClr val="494EC2"/>
          </a:solidFill>
        </p:grpSpPr>
        <p:sp>
          <p:nvSpPr>
            <p:cNvPr id="465" name="Freeform 73">
              <a:extLst>
                <a:ext uri="{FF2B5EF4-FFF2-40B4-BE49-F238E27FC236}">
                  <a16:creationId xmlns:a16="http://schemas.microsoft.com/office/drawing/2014/main" id="{25E2CEED-7317-4E54-A5A3-C81C8DF80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6113" y="731838"/>
              <a:ext cx="603250" cy="820738"/>
            </a:xfrm>
            <a:custGeom>
              <a:avLst/>
              <a:gdLst>
                <a:gd name="T0" fmla="*/ 144 w 366"/>
                <a:gd name="T1" fmla="*/ 496 h 498"/>
                <a:gd name="T2" fmla="*/ 74 w 366"/>
                <a:gd name="T3" fmla="*/ 451 h 498"/>
                <a:gd name="T4" fmla="*/ 74 w 366"/>
                <a:gd name="T5" fmla="*/ 451 h 498"/>
                <a:gd name="T6" fmla="*/ 4 w 366"/>
                <a:gd name="T7" fmla="*/ 406 h 498"/>
                <a:gd name="T8" fmla="*/ 4 w 366"/>
                <a:gd name="T9" fmla="*/ 406 h 498"/>
                <a:gd name="T10" fmla="*/ 0 w 366"/>
                <a:gd name="T11" fmla="*/ 403 h 498"/>
                <a:gd name="T12" fmla="*/ 1 w 366"/>
                <a:gd name="T13" fmla="*/ 398 h 498"/>
                <a:gd name="T14" fmla="*/ 90 w 366"/>
                <a:gd name="T15" fmla="*/ 204 h 498"/>
                <a:gd name="T16" fmla="*/ 90 w 366"/>
                <a:gd name="T17" fmla="*/ 204 h 498"/>
                <a:gd name="T18" fmla="*/ 355 w 366"/>
                <a:gd name="T19" fmla="*/ 2 h 498"/>
                <a:gd name="T20" fmla="*/ 355 w 366"/>
                <a:gd name="T21" fmla="*/ 2 h 498"/>
                <a:gd name="T22" fmla="*/ 363 w 366"/>
                <a:gd name="T23" fmla="*/ 0 h 498"/>
                <a:gd name="T24" fmla="*/ 364 w 366"/>
                <a:gd name="T25" fmla="*/ 8 h 498"/>
                <a:gd name="T26" fmla="*/ 366 w 366"/>
                <a:gd name="T27" fmla="*/ 52 h 498"/>
                <a:gd name="T28" fmla="*/ 366 w 366"/>
                <a:gd name="T29" fmla="*/ 52 h 498"/>
                <a:gd name="T30" fmla="*/ 291 w 366"/>
                <a:gd name="T31" fmla="*/ 333 h 498"/>
                <a:gd name="T32" fmla="*/ 291 w 366"/>
                <a:gd name="T33" fmla="*/ 333 h 498"/>
                <a:gd name="T34" fmla="*/ 152 w 366"/>
                <a:gd name="T35" fmla="*/ 495 h 498"/>
                <a:gd name="T36" fmla="*/ 152 w 366"/>
                <a:gd name="T37" fmla="*/ 495 h 498"/>
                <a:gd name="T38" fmla="*/ 148 w 366"/>
                <a:gd name="T39" fmla="*/ 498 h 498"/>
                <a:gd name="T40" fmla="*/ 144 w 366"/>
                <a:gd name="T41" fmla="*/ 496 h 498"/>
                <a:gd name="T42" fmla="*/ 81 w 366"/>
                <a:gd name="T43" fmla="*/ 440 h 498"/>
                <a:gd name="T44" fmla="*/ 147 w 366"/>
                <a:gd name="T45" fmla="*/ 481 h 498"/>
                <a:gd name="T46" fmla="*/ 147 w 366"/>
                <a:gd name="T47" fmla="*/ 481 h 498"/>
                <a:gd name="T48" fmla="*/ 279 w 366"/>
                <a:gd name="T49" fmla="*/ 325 h 498"/>
                <a:gd name="T50" fmla="*/ 279 w 366"/>
                <a:gd name="T51" fmla="*/ 325 h 498"/>
                <a:gd name="T52" fmla="*/ 352 w 366"/>
                <a:gd name="T53" fmla="*/ 52 h 498"/>
                <a:gd name="T54" fmla="*/ 352 w 366"/>
                <a:gd name="T55" fmla="*/ 52 h 498"/>
                <a:gd name="T56" fmla="*/ 351 w 366"/>
                <a:gd name="T57" fmla="*/ 21 h 498"/>
                <a:gd name="T58" fmla="*/ 351 w 366"/>
                <a:gd name="T59" fmla="*/ 21 h 498"/>
                <a:gd name="T60" fmla="*/ 351 w 366"/>
                <a:gd name="T61" fmla="*/ 19 h 498"/>
                <a:gd name="T62" fmla="*/ 351 w 366"/>
                <a:gd name="T63" fmla="*/ 19 h 498"/>
                <a:gd name="T64" fmla="*/ 332 w 366"/>
                <a:gd name="T65" fmla="*/ 26 h 498"/>
                <a:gd name="T66" fmla="*/ 332 w 366"/>
                <a:gd name="T67" fmla="*/ 26 h 498"/>
                <a:gd name="T68" fmla="*/ 265 w 366"/>
                <a:gd name="T69" fmla="*/ 60 h 498"/>
                <a:gd name="T70" fmla="*/ 265 w 366"/>
                <a:gd name="T71" fmla="*/ 60 h 498"/>
                <a:gd name="T72" fmla="*/ 102 w 366"/>
                <a:gd name="T73" fmla="*/ 212 h 498"/>
                <a:gd name="T74" fmla="*/ 102 w 366"/>
                <a:gd name="T75" fmla="*/ 212 h 498"/>
                <a:gd name="T76" fmla="*/ 16 w 366"/>
                <a:gd name="T77" fmla="*/ 397 h 498"/>
                <a:gd name="T78" fmla="*/ 16 w 366"/>
                <a:gd name="T79" fmla="*/ 397 h 498"/>
                <a:gd name="T80" fmla="*/ 81 w 366"/>
                <a:gd name="T81" fmla="*/ 440 h 498"/>
                <a:gd name="T82" fmla="*/ 350 w 366"/>
                <a:gd name="T83" fmla="*/ 10 h 498"/>
                <a:gd name="T84" fmla="*/ 357 w 366"/>
                <a:gd name="T85" fmla="*/ 9 h 498"/>
                <a:gd name="T86" fmla="*/ 350 w 366"/>
                <a:gd name="T87" fmla="*/ 1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498">
                  <a:moveTo>
                    <a:pt x="144" y="496"/>
                  </a:moveTo>
                  <a:cubicBezTo>
                    <a:pt x="120" y="481"/>
                    <a:pt x="97" y="466"/>
                    <a:pt x="74" y="451"/>
                  </a:cubicBezTo>
                  <a:cubicBezTo>
                    <a:pt x="74" y="451"/>
                    <a:pt x="74" y="451"/>
                    <a:pt x="74" y="451"/>
                  </a:cubicBezTo>
                  <a:cubicBezTo>
                    <a:pt x="50" y="436"/>
                    <a:pt x="27" y="421"/>
                    <a:pt x="4" y="406"/>
                  </a:cubicBezTo>
                  <a:cubicBezTo>
                    <a:pt x="4" y="406"/>
                    <a:pt x="4" y="406"/>
                    <a:pt x="4" y="406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16" y="341"/>
                    <a:pt x="47" y="272"/>
                    <a:pt x="90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185" y="57"/>
                    <a:pt x="354" y="3"/>
                    <a:pt x="355" y="2"/>
                  </a:cubicBezTo>
                  <a:cubicBezTo>
                    <a:pt x="355" y="2"/>
                    <a:pt x="355" y="2"/>
                    <a:pt x="355" y="2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64" y="8"/>
                    <a:pt x="364" y="8"/>
                    <a:pt x="364" y="8"/>
                  </a:cubicBezTo>
                  <a:cubicBezTo>
                    <a:pt x="364" y="8"/>
                    <a:pt x="366" y="25"/>
                    <a:pt x="366" y="52"/>
                  </a:cubicBezTo>
                  <a:cubicBezTo>
                    <a:pt x="366" y="52"/>
                    <a:pt x="366" y="52"/>
                    <a:pt x="366" y="52"/>
                  </a:cubicBezTo>
                  <a:cubicBezTo>
                    <a:pt x="366" y="114"/>
                    <a:pt x="356" y="231"/>
                    <a:pt x="291" y="333"/>
                  </a:cubicBezTo>
                  <a:cubicBezTo>
                    <a:pt x="291" y="333"/>
                    <a:pt x="291" y="333"/>
                    <a:pt x="291" y="333"/>
                  </a:cubicBezTo>
                  <a:cubicBezTo>
                    <a:pt x="247" y="401"/>
                    <a:pt x="198" y="457"/>
                    <a:pt x="152" y="495"/>
                  </a:cubicBezTo>
                  <a:cubicBezTo>
                    <a:pt x="152" y="495"/>
                    <a:pt x="152" y="495"/>
                    <a:pt x="152" y="495"/>
                  </a:cubicBezTo>
                  <a:cubicBezTo>
                    <a:pt x="148" y="498"/>
                    <a:pt x="148" y="498"/>
                    <a:pt x="148" y="498"/>
                  </a:cubicBezTo>
                  <a:cubicBezTo>
                    <a:pt x="144" y="496"/>
                    <a:pt x="144" y="496"/>
                    <a:pt x="144" y="496"/>
                  </a:cubicBezTo>
                  <a:close/>
                  <a:moveTo>
                    <a:pt x="81" y="440"/>
                  </a:moveTo>
                  <a:cubicBezTo>
                    <a:pt x="103" y="454"/>
                    <a:pt x="125" y="468"/>
                    <a:pt x="147" y="481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90" y="444"/>
                    <a:pt x="237" y="390"/>
                    <a:pt x="279" y="325"/>
                  </a:cubicBezTo>
                  <a:cubicBezTo>
                    <a:pt x="279" y="325"/>
                    <a:pt x="279" y="325"/>
                    <a:pt x="279" y="325"/>
                  </a:cubicBezTo>
                  <a:cubicBezTo>
                    <a:pt x="342" y="227"/>
                    <a:pt x="352" y="113"/>
                    <a:pt x="352" y="52"/>
                  </a:cubicBezTo>
                  <a:cubicBezTo>
                    <a:pt x="352" y="52"/>
                    <a:pt x="352" y="52"/>
                    <a:pt x="352" y="52"/>
                  </a:cubicBezTo>
                  <a:cubicBezTo>
                    <a:pt x="352" y="39"/>
                    <a:pt x="351" y="28"/>
                    <a:pt x="351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1" y="20"/>
                    <a:pt x="351" y="19"/>
                    <a:pt x="351" y="19"/>
                  </a:cubicBezTo>
                  <a:cubicBezTo>
                    <a:pt x="351" y="19"/>
                    <a:pt x="351" y="19"/>
                    <a:pt x="351" y="19"/>
                  </a:cubicBezTo>
                  <a:cubicBezTo>
                    <a:pt x="346" y="20"/>
                    <a:pt x="340" y="23"/>
                    <a:pt x="332" y="26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15" y="33"/>
                    <a:pt x="291" y="45"/>
                    <a:pt x="265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12" y="92"/>
                    <a:pt x="148" y="141"/>
                    <a:pt x="102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60" y="277"/>
                    <a:pt x="31" y="342"/>
                    <a:pt x="16" y="397"/>
                  </a:cubicBezTo>
                  <a:cubicBezTo>
                    <a:pt x="16" y="397"/>
                    <a:pt x="16" y="397"/>
                    <a:pt x="16" y="397"/>
                  </a:cubicBezTo>
                  <a:cubicBezTo>
                    <a:pt x="37" y="411"/>
                    <a:pt x="59" y="426"/>
                    <a:pt x="81" y="440"/>
                  </a:cubicBezTo>
                  <a:close/>
                  <a:moveTo>
                    <a:pt x="350" y="10"/>
                  </a:moveTo>
                  <a:cubicBezTo>
                    <a:pt x="357" y="9"/>
                    <a:pt x="357" y="9"/>
                    <a:pt x="357" y="9"/>
                  </a:cubicBezTo>
                  <a:cubicBezTo>
                    <a:pt x="350" y="10"/>
                    <a:pt x="350" y="10"/>
                    <a:pt x="35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6" name="Freeform 74">
              <a:extLst>
                <a:ext uri="{FF2B5EF4-FFF2-40B4-BE49-F238E27FC236}">
                  <a16:creationId xmlns:a16="http://schemas.microsoft.com/office/drawing/2014/main" id="{25A9D912-5F12-489D-8C63-C7DEA226B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4200" y="1438276"/>
              <a:ext cx="252413" cy="258763"/>
            </a:xfrm>
            <a:custGeom>
              <a:avLst/>
              <a:gdLst>
                <a:gd name="T0" fmla="*/ 26 w 153"/>
                <a:gd name="T1" fmla="*/ 156 h 157"/>
                <a:gd name="T2" fmla="*/ 0 w 153"/>
                <a:gd name="T3" fmla="*/ 75 h 157"/>
                <a:gd name="T4" fmla="*/ 9 w 153"/>
                <a:gd name="T5" fmla="*/ 41 h 157"/>
                <a:gd name="T6" fmla="*/ 57 w 153"/>
                <a:gd name="T7" fmla="*/ 2 h 157"/>
                <a:gd name="T8" fmla="*/ 61 w 153"/>
                <a:gd name="T9" fmla="*/ 0 h 157"/>
                <a:gd name="T10" fmla="*/ 82 w 153"/>
                <a:gd name="T11" fmla="*/ 28 h 157"/>
                <a:gd name="T12" fmla="*/ 62 w 153"/>
                <a:gd name="T13" fmla="*/ 44 h 157"/>
                <a:gd name="T14" fmla="*/ 59 w 153"/>
                <a:gd name="T15" fmla="*/ 56 h 157"/>
                <a:gd name="T16" fmla="*/ 69 w 153"/>
                <a:gd name="T17" fmla="*/ 89 h 157"/>
                <a:gd name="T18" fmla="*/ 72 w 153"/>
                <a:gd name="T19" fmla="*/ 89 h 157"/>
                <a:gd name="T20" fmla="*/ 94 w 153"/>
                <a:gd name="T21" fmla="*/ 86 h 157"/>
                <a:gd name="T22" fmla="*/ 112 w 153"/>
                <a:gd name="T23" fmla="*/ 76 h 157"/>
                <a:gd name="T24" fmla="*/ 118 w 153"/>
                <a:gd name="T25" fmla="*/ 54 h 157"/>
                <a:gd name="T26" fmla="*/ 118 w 153"/>
                <a:gd name="T27" fmla="*/ 51 h 157"/>
                <a:gd name="T28" fmla="*/ 152 w 153"/>
                <a:gd name="T29" fmla="*/ 59 h 157"/>
                <a:gd name="T30" fmla="*/ 153 w 153"/>
                <a:gd name="T31" fmla="*/ 70 h 157"/>
                <a:gd name="T32" fmla="*/ 137 w 153"/>
                <a:gd name="T33" fmla="*/ 122 h 157"/>
                <a:gd name="T34" fmla="*/ 92 w 153"/>
                <a:gd name="T35" fmla="*/ 151 h 157"/>
                <a:gd name="T36" fmla="*/ 45 w 153"/>
                <a:gd name="T37" fmla="*/ 157 h 157"/>
                <a:gd name="T38" fmla="*/ 29 w 153"/>
                <a:gd name="T39" fmla="*/ 156 h 157"/>
                <a:gd name="T40" fmla="*/ 88 w 153"/>
                <a:gd name="T41" fmla="*/ 138 h 157"/>
                <a:gd name="T42" fmla="*/ 125 w 153"/>
                <a:gd name="T43" fmla="*/ 115 h 157"/>
                <a:gd name="T44" fmla="*/ 139 w 153"/>
                <a:gd name="T45" fmla="*/ 70 h 157"/>
                <a:gd name="T46" fmla="*/ 139 w 153"/>
                <a:gd name="T47" fmla="*/ 67 h 157"/>
                <a:gd name="T48" fmla="*/ 132 w 153"/>
                <a:gd name="T49" fmla="*/ 63 h 157"/>
                <a:gd name="T50" fmla="*/ 124 w 153"/>
                <a:gd name="T51" fmla="*/ 83 h 157"/>
                <a:gd name="T52" fmla="*/ 98 w 153"/>
                <a:gd name="T53" fmla="*/ 100 h 157"/>
                <a:gd name="T54" fmla="*/ 72 w 153"/>
                <a:gd name="T55" fmla="*/ 103 h 157"/>
                <a:gd name="T56" fmla="*/ 64 w 153"/>
                <a:gd name="T57" fmla="*/ 103 h 157"/>
                <a:gd name="T58" fmla="*/ 58 w 153"/>
                <a:gd name="T59" fmla="*/ 99 h 157"/>
                <a:gd name="T60" fmla="*/ 45 w 153"/>
                <a:gd name="T61" fmla="*/ 56 h 157"/>
                <a:gd name="T62" fmla="*/ 51 w 153"/>
                <a:gd name="T63" fmla="*/ 36 h 157"/>
                <a:gd name="T64" fmla="*/ 66 w 153"/>
                <a:gd name="T65" fmla="*/ 20 h 157"/>
                <a:gd name="T66" fmla="*/ 21 w 153"/>
                <a:gd name="T67" fmla="*/ 48 h 157"/>
                <a:gd name="T68" fmla="*/ 14 w 153"/>
                <a:gd name="T69" fmla="*/ 75 h 157"/>
                <a:gd name="T70" fmla="*/ 33 w 153"/>
                <a:gd name="T71" fmla="*/ 139 h 157"/>
                <a:gd name="T72" fmla="*/ 34 w 153"/>
                <a:gd name="T73" fmla="*/ 142 h 157"/>
                <a:gd name="T74" fmla="*/ 45 w 153"/>
                <a:gd name="T75" fmla="*/ 143 h 157"/>
                <a:gd name="T76" fmla="*/ 125 w 153"/>
                <a:gd name="T77" fmla="*/ 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57">
                  <a:moveTo>
                    <a:pt x="29" y="156"/>
                  </a:moveTo>
                  <a:cubicBezTo>
                    <a:pt x="26" y="156"/>
                    <a:pt x="26" y="156"/>
                    <a:pt x="26" y="156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2"/>
                    <a:pt x="1" y="113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3"/>
                    <a:pt x="3" y="5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2" y="22"/>
                    <a:pt x="39" y="8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5" y="30"/>
                    <a:pt x="67" y="36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0" y="47"/>
                    <a:pt x="59" y="51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68"/>
                    <a:pt x="65" y="83"/>
                    <a:pt x="69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0" y="89"/>
                    <a:pt x="71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8" y="89"/>
                    <a:pt x="86" y="88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02" y="84"/>
                    <a:pt x="109" y="81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6" y="69"/>
                    <a:pt x="118" y="61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3"/>
                    <a:pt x="118" y="52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3" y="65"/>
                    <a:pt x="153" y="67"/>
                    <a:pt x="153" y="70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3" y="87"/>
                    <a:pt x="148" y="106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27" y="138"/>
                    <a:pt x="109" y="146"/>
                    <a:pt x="92" y="151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75" y="156"/>
                    <a:pt x="57" y="157"/>
                    <a:pt x="45" y="157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36" y="157"/>
                    <a:pt x="30" y="156"/>
                    <a:pt x="29" y="156"/>
                  </a:cubicBezTo>
                  <a:close/>
                  <a:moveTo>
                    <a:pt x="45" y="143"/>
                  </a:moveTo>
                  <a:cubicBezTo>
                    <a:pt x="56" y="143"/>
                    <a:pt x="73" y="142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104" y="133"/>
                    <a:pt x="118" y="126"/>
                    <a:pt x="125" y="115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34" y="100"/>
                    <a:pt x="139" y="85"/>
                    <a:pt x="139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69"/>
                    <a:pt x="139" y="68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0" y="70"/>
                    <a:pt x="128" y="77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7" y="93"/>
                    <a:pt x="107" y="97"/>
                    <a:pt x="98" y="100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88" y="102"/>
                    <a:pt x="79" y="103"/>
                    <a:pt x="72" y="103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67" y="103"/>
                    <a:pt x="64" y="103"/>
                    <a:pt x="64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46" y="78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0"/>
                    <a:pt x="47" y="43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5" y="30"/>
                    <a:pt x="60" y="25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4" y="22"/>
                    <a:pt x="31" y="33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6" y="56"/>
                    <a:pt x="14" y="6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99"/>
                    <a:pt x="27" y="127"/>
                    <a:pt x="33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40"/>
                    <a:pt x="34" y="141"/>
                    <a:pt x="34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7" y="142"/>
                    <a:pt x="40" y="143"/>
                    <a:pt x="45" y="143"/>
                  </a:cubicBezTo>
                  <a:close/>
                  <a:moveTo>
                    <a:pt x="122" y="56"/>
                  </a:moveTo>
                  <a:cubicBezTo>
                    <a:pt x="125" y="50"/>
                    <a:pt x="125" y="50"/>
                    <a:pt x="125" y="50"/>
                  </a:cubicBezTo>
                  <a:cubicBezTo>
                    <a:pt x="122" y="56"/>
                    <a:pt x="122" y="56"/>
                    <a:pt x="122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7" name="Freeform 75">
              <a:extLst>
                <a:ext uri="{FF2B5EF4-FFF2-40B4-BE49-F238E27FC236}">
                  <a16:creationId xmlns:a16="http://schemas.microsoft.com/office/drawing/2014/main" id="{1298F717-3EE9-4730-A713-5B78FB86A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830263"/>
              <a:ext cx="180975" cy="127000"/>
            </a:xfrm>
            <a:custGeom>
              <a:avLst/>
              <a:gdLst>
                <a:gd name="T0" fmla="*/ 0 w 110"/>
                <a:gd name="T1" fmla="*/ 7 h 77"/>
                <a:gd name="T2" fmla="*/ 12 w 110"/>
                <a:gd name="T3" fmla="*/ 0 h 77"/>
                <a:gd name="T4" fmla="*/ 110 w 110"/>
                <a:gd name="T5" fmla="*/ 63 h 77"/>
                <a:gd name="T6" fmla="*/ 110 w 110"/>
                <a:gd name="T7" fmla="*/ 63 h 77"/>
                <a:gd name="T8" fmla="*/ 108 w 110"/>
                <a:gd name="T9" fmla="*/ 77 h 77"/>
                <a:gd name="T10" fmla="*/ 0 w 110"/>
                <a:gd name="T11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7">
                  <a:moveTo>
                    <a:pt x="0" y="7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33" y="35"/>
                    <a:pt x="69" y="58"/>
                    <a:pt x="110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64" y="71"/>
                    <a:pt x="24" y="4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8" name="Freeform 76">
              <a:extLst>
                <a:ext uri="{FF2B5EF4-FFF2-40B4-BE49-F238E27FC236}">
                  <a16:creationId xmlns:a16="http://schemas.microsoft.com/office/drawing/2014/main" id="{06E94951-194B-4BE0-84DB-A24CB99E6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947738"/>
              <a:ext cx="236538" cy="239713"/>
            </a:xfrm>
            <a:custGeom>
              <a:avLst/>
              <a:gdLst>
                <a:gd name="T0" fmla="*/ 72 w 144"/>
                <a:gd name="T1" fmla="*/ 145 h 145"/>
                <a:gd name="T2" fmla="*/ 33 w 144"/>
                <a:gd name="T3" fmla="*/ 134 h 145"/>
                <a:gd name="T4" fmla="*/ 33 w 144"/>
                <a:gd name="T5" fmla="*/ 134 h 145"/>
                <a:gd name="T6" fmla="*/ 0 w 144"/>
                <a:gd name="T7" fmla="*/ 73 h 145"/>
                <a:gd name="T8" fmla="*/ 0 w 144"/>
                <a:gd name="T9" fmla="*/ 73 h 145"/>
                <a:gd name="T10" fmla="*/ 11 w 144"/>
                <a:gd name="T11" fmla="*/ 34 h 145"/>
                <a:gd name="T12" fmla="*/ 11 w 144"/>
                <a:gd name="T13" fmla="*/ 34 h 145"/>
                <a:gd name="T14" fmla="*/ 11 w 144"/>
                <a:gd name="T15" fmla="*/ 34 h 145"/>
                <a:gd name="T16" fmla="*/ 72 w 144"/>
                <a:gd name="T17" fmla="*/ 0 h 145"/>
                <a:gd name="T18" fmla="*/ 72 w 144"/>
                <a:gd name="T19" fmla="*/ 0 h 145"/>
                <a:gd name="T20" fmla="*/ 111 w 144"/>
                <a:gd name="T21" fmla="*/ 12 h 145"/>
                <a:gd name="T22" fmla="*/ 111 w 144"/>
                <a:gd name="T23" fmla="*/ 12 h 145"/>
                <a:gd name="T24" fmla="*/ 144 w 144"/>
                <a:gd name="T25" fmla="*/ 73 h 145"/>
                <a:gd name="T26" fmla="*/ 144 w 144"/>
                <a:gd name="T27" fmla="*/ 73 h 145"/>
                <a:gd name="T28" fmla="*/ 133 w 144"/>
                <a:gd name="T29" fmla="*/ 112 h 145"/>
                <a:gd name="T30" fmla="*/ 133 w 144"/>
                <a:gd name="T31" fmla="*/ 112 h 145"/>
                <a:gd name="T32" fmla="*/ 72 w 144"/>
                <a:gd name="T33" fmla="*/ 145 h 145"/>
                <a:gd name="T34" fmla="*/ 72 w 144"/>
                <a:gd name="T35" fmla="*/ 145 h 145"/>
                <a:gd name="T36" fmla="*/ 72 w 144"/>
                <a:gd name="T37" fmla="*/ 145 h 145"/>
                <a:gd name="T38" fmla="*/ 23 w 144"/>
                <a:gd name="T39" fmla="*/ 41 h 145"/>
                <a:gd name="T40" fmla="*/ 14 w 144"/>
                <a:gd name="T41" fmla="*/ 73 h 145"/>
                <a:gd name="T42" fmla="*/ 14 w 144"/>
                <a:gd name="T43" fmla="*/ 73 h 145"/>
                <a:gd name="T44" fmla="*/ 41 w 144"/>
                <a:gd name="T45" fmla="*/ 122 h 145"/>
                <a:gd name="T46" fmla="*/ 41 w 144"/>
                <a:gd name="T47" fmla="*/ 122 h 145"/>
                <a:gd name="T48" fmla="*/ 72 w 144"/>
                <a:gd name="T49" fmla="*/ 131 h 145"/>
                <a:gd name="T50" fmla="*/ 72 w 144"/>
                <a:gd name="T51" fmla="*/ 131 h 145"/>
                <a:gd name="T52" fmla="*/ 121 w 144"/>
                <a:gd name="T53" fmla="*/ 104 h 145"/>
                <a:gd name="T54" fmla="*/ 121 w 144"/>
                <a:gd name="T55" fmla="*/ 104 h 145"/>
                <a:gd name="T56" fmla="*/ 130 w 144"/>
                <a:gd name="T57" fmla="*/ 73 h 145"/>
                <a:gd name="T58" fmla="*/ 130 w 144"/>
                <a:gd name="T59" fmla="*/ 73 h 145"/>
                <a:gd name="T60" fmla="*/ 103 w 144"/>
                <a:gd name="T61" fmla="*/ 23 h 145"/>
                <a:gd name="T62" fmla="*/ 103 w 144"/>
                <a:gd name="T63" fmla="*/ 23 h 145"/>
                <a:gd name="T64" fmla="*/ 72 w 144"/>
                <a:gd name="T65" fmla="*/ 14 h 145"/>
                <a:gd name="T66" fmla="*/ 72 w 144"/>
                <a:gd name="T67" fmla="*/ 14 h 145"/>
                <a:gd name="T68" fmla="*/ 23 w 144"/>
                <a:gd name="T69" fmla="*/ 41 h 145"/>
                <a:gd name="T70" fmla="*/ 23 w 144"/>
                <a:gd name="T71" fmla="*/ 41 h 145"/>
                <a:gd name="T72" fmla="*/ 17 w 144"/>
                <a:gd name="T73" fmla="*/ 37 h 145"/>
                <a:gd name="T74" fmla="*/ 23 w 144"/>
                <a:gd name="T75" fmla="*/ 4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45">
                  <a:moveTo>
                    <a:pt x="72" y="145"/>
                  </a:moveTo>
                  <a:cubicBezTo>
                    <a:pt x="59" y="145"/>
                    <a:pt x="45" y="141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11" y="120"/>
                    <a:pt x="0" y="96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9"/>
                    <a:pt x="3" y="46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5" y="12"/>
                    <a:pt x="48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5" y="0"/>
                    <a:pt x="99" y="4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33" y="25"/>
                    <a:pt x="144" y="49"/>
                    <a:pt x="144" y="73"/>
                  </a:cubicBezTo>
                  <a:cubicBezTo>
                    <a:pt x="144" y="73"/>
                    <a:pt x="144" y="73"/>
                    <a:pt x="144" y="73"/>
                  </a:cubicBezTo>
                  <a:cubicBezTo>
                    <a:pt x="144" y="86"/>
                    <a:pt x="141" y="100"/>
                    <a:pt x="133" y="112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19" y="133"/>
                    <a:pt x="96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lose/>
                  <a:moveTo>
                    <a:pt x="23" y="41"/>
                  </a:moveTo>
                  <a:cubicBezTo>
                    <a:pt x="17" y="51"/>
                    <a:pt x="14" y="62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92"/>
                    <a:pt x="23" y="111"/>
                    <a:pt x="41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50" y="128"/>
                    <a:pt x="61" y="131"/>
                    <a:pt x="72" y="13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91" y="131"/>
                    <a:pt x="110" y="121"/>
                    <a:pt x="121" y="104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7" y="94"/>
                    <a:pt x="130" y="8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0" y="53"/>
                    <a:pt x="121" y="35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4" y="17"/>
                    <a:pt x="83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53" y="14"/>
                    <a:pt x="34" y="24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3" y="41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 dirty="0"/>
            </a:p>
          </p:txBody>
        </p:sp>
        <p:sp>
          <p:nvSpPr>
            <p:cNvPr id="469" name="Freeform 77">
              <a:extLst>
                <a:ext uri="{FF2B5EF4-FFF2-40B4-BE49-F238E27FC236}">
                  <a16:creationId xmlns:a16="http://schemas.microsoft.com/office/drawing/2014/main" id="{00F00E8C-A88D-4C44-B053-632B935F9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438" y="1000126"/>
              <a:ext cx="134938" cy="134938"/>
            </a:xfrm>
            <a:custGeom>
              <a:avLst/>
              <a:gdLst>
                <a:gd name="T0" fmla="*/ 41 w 82"/>
                <a:gd name="T1" fmla="*/ 81 h 81"/>
                <a:gd name="T2" fmla="*/ 19 w 82"/>
                <a:gd name="T3" fmla="*/ 75 h 81"/>
                <a:gd name="T4" fmla="*/ 19 w 82"/>
                <a:gd name="T5" fmla="*/ 75 h 81"/>
                <a:gd name="T6" fmla="*/ 0 w 82"/>
                <a:gd name="T7" fmla="*/ 41 h 81"/>
                <a:gd name="T8" fmla="*/ 0 w 82"/>
                <a:gd name="T9" fmla="*/ 41 h 81"/>
                <a:gd name="T10" fmla="*/ 7 w 82"/>
                <a:gd name="T11" fmla="*/ 19 h 81"/>
                <a:gd name="T12" fmla="*/ 7 w 82"/>
                <a:gd name="T13" fmla="*/ 19 h 81"/>
                <a:gd name="T14" fmla="*/ 7 w 82"/>
                <a:gd name="T15" fmla="*/ 19 h 81"/>
                <a:gd name="T16" fmla="*/ 41 w 82"/>
                <a:gd name="T17" fmla="*/ 0 h 81"/>
                <a:gd name="T18" fmla="*/ 41 w 82"/>
                <a:gd name="T19" fmla="*/ 0 h 81"/>
                <a:gd name="T20" fmla="*/ 63 w 82"/>
                <a:gd name="T21" fmla="*/ 6 h 81"/>
                <a:gd name="T22" fmla="*/ 63 w 82"/>
                <a:gd name="T23" fmla="*/ 6 h 81"/>
                <a:gd name="T24" fmla="*/ 82 w 82"/>
                <a:gd name="T25" fmla="*/ 41 h 81"/>
                <a:gd name="T26" fmla="*/ 82 w 82"/>
                <a:gd name="T27" fmla="*/ 41 h 81"/>
                <a:gd name="T28" fmla="*/ 75 w 82"/>
                <a:gd name="T29" fmla="*/ 63 h 81"/>
                <a:gd name="T30" fmla="*/ 75 w 82"/>
                <a:gd name="T31" fmla="*/ 63 h 81"/>
                <a:gd name="T32" fmla="*/ 41 w 82"/>
                <a:gd name="T33" fmla="*/ 81 h 81"/>
                <a:gd name="T34" fmla="*/ 41 w 82"/>
                <a:gd name="T35" fmla="*/ 81 h 81"/>
                <a:gd name="T36" fmla="*/ 41 w 82"/>
                <a:gd name="T37" fmla="*/ 81 h 81"/>
                <a:gd name="T38" fmla="*/ 18 w 82"/>
                <a:gd name="T39" fmla="*/ 26 h 81"/>
                <a:gd name="T40" fmla="*/ 14 w 82"/>
                <a:gd name="T41" fmla="*/ 41 h 81"/>
                <a:gd name="T42" fmla="*/ 14 w 82"/>
                <a:gd name="T43" fmla="*/ 41 h 81"/>
                <a:gd name="T44" fmla="*/ 27 w 82"/>
                <a:gd name="T45" fmla="*/ 63 h 81"/>
                <a:gd name="T46" fmla="*/ 27 w 82"/>
                <a:gd name="T47" fmla="*/ 63 h 81"/>
                <a:gd name="T48" fmla="*/ 41 w 82"/>
                <a:gd name="T49" fmla="*/ 67 h 81"/>
                <a:gd name="T50" fmla="*/ 41 w 82"/>
                <a:gd name="T51" fmla="*/ 67 h 81"/>
                <a:gd name="T52" fmla="*/ 64 w 82"/>
                <a:gd name="T53" fmla="*/ 55 h 81"/>
                <a:gd name="T54" fmla="*/ 64 w 82"/>
                <a:gd name="T55" fmla="*/ 55 h 81"/>
                <a:gd name="T56" fmla="*/ 68 w 82"/>
                <a:gd name="T57" fmla="*/ 41 h 81"/>
                <a:gd name="T58" fmla="*/ 68 w 82"/>
                <a:gd name="T59" fmla="*/ 41 h 81"/>
                <a:gd name="T60" fmla="*/ 56 w 82"/>
                <a:gd name="T61" fmla="*/ 18 h 81"/>
                <a:gd name="T62" fmla="*/ 56 w 82"/>
                <a:gd name="T63" fmla="*/ 18 h 81"/>
                <a:gd name="T64" fmla="*/ 41 w 82"/>
                <a:gd name="T65" fmla="*/ 14 h 81"/>
                <a:gd name="T66" fmla="*/ 41 w 82"/>
                <a:gd name="T67" fmla="*/ 14 h 81"/>
                <a:gd name="T68" fmla="*/ 18 w 82"/>
                <a:gd name="T69" fmla="*/ 26 h 81"/>
                <a:gd name="T70" fmla="*/ 18 w 82"/>
                <a:gd name="T71" fmla="*/ 26 h 81"/>
                <a:gd name="T72" fmla="*/ 13 w 82"/>
                <a:gd name="T73" fmla="*/ 22 h 81"/>
                <a:gd name="T74" fmla="*/ 18 w 82"/>
                <a:gd name="T75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1">
                  <a:moveTo>
                    <a:pt x="41" y="81"/>
                  </a:moveTo>
                  <a:cubicBezTo>
                    <a:pt x="33" y="81"/>
                    <a:pt x="26" y="79"/>
                    <a:pt x="19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7" y="67"/>
                    <a:pt x="0" y="54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3"/>
                    <a:pt x="2" y="25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6"/>
                    <a:pt x="28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9" y="0"/>
                    <a:pt x="56" y="2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75" y="14"/>
                    <a:pt x="82" y="27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8"/>
                    <a:pt x="80" y="56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68" y="75"/>
                    <a:pt x="54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lose/>
                  <a:moveTo>
                    <a:pt x="18" y="26"/>
                  </a:moveTo>
                  <a:cubicBezTo>
                    <a:pt x="16" y="31"/>
                    <a:pt x="14" y="36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9"/>
                    <a:pt x="19" y="58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1" y="66"/>
                    <a:pt x="36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50" y="67"/>
                    <a:pt x="59" y="63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1"/>
                    <a:pt x="68" y="46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2"/>
                    <a:pt x="64" y="23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1" y="15"/>
                    <a:pt x="46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2" y="14"/>
                    <a:pt x="24" y="18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6"/>
                    <a:pt x="18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0" name="Freeform 78">
              <a:extLst>
                <a:ext uri="{FF2B5EF4-FFF2-40B4-BE49-F238E27FC236}">
                  <a16:creationId xmlns:a16="http://schemas.microsoft.com/office/drawing/2014/main" id="{10D25A40-A181-473F-913E-299B9B9AB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9463" y="1225551"/>
              <a:ext cx="180975" cy="180975"/>
            </a:xfrm>
            <a:custGeom>
              <a:avLst/>
              <a:gdLst>
                <a:gd name="T0" fmla="*/ 55 w 110"/>
                <a:gd name="T1" fmla="*/ 110 h 110"/>
                <a:gd name="T2" fmla="*/ 25 w 110"/>
                <a:gd name="T3" fmla="*/ 101 h 110"/>
                <a:gd name="T4" fmla="*/ 25 w 110"/>
                <a:gd name="T5" fmla="*/ 101 h 110"/>
                <a:gd name="T6" fmla="*/ 0 w 110"/>
                <a:gd name="T7" fmla="*/ 55 h 110"/>
                <a:gd name="T8" fmla="*/ 0 w 110"/>
                <a:gd name="T9" fmla="*/ 55 h 110"/>
                <a:gd name="T10" fmla="*/ 9 w 110"/>
                <a:gd name="T11" fmla="*/ 25 h 110"/>
                <a:gd name="T12" fmla="*/ 9 w 110"/>
                <a:gd name="T13" fmla="*/ 25 h 110"/>
                <a:gd name="T14" fmla="*/ 9 w 110"/>
                <a:gd name="T15" fmla="*/ 25 h 110"/>
                <a:gd name="T16" fmla="*/ 55 w 110"/>
                <a:gd name="T17" fmla="*/ 0 h 110"/>
                <a:gd name="T18" fmla="*/ 55 w 110"/>
                <a:gd name="T19" fmla="*/ 0 h 110"/>
                <a:gd name="T20" fmla="*/ 84 w 110"/>
                <a:gd name="T21" fmla="*/ 9 h 110"/>
                <a:gd name="T22" fmla="*/ 84 w 110"/>
                <a:gd name="T23" fmla="*/ 9 h 110"/>
                <a:gd name="T24" fmla="*/ 110 w 110"/>
                <a:gd name="T25" fmla="*/ 55 h 110"/>
                <a:gd name="T26" fmla="*/ 110 w 110"/>
                <a:gd name="T27" fmla="*/ 55 h 110"/>
                <a:gd name="T28" fmla="*/ 101 w 110"/>
                <a:gd name="T29" fmla="*/ 85 h 110"/>
                <a:gd name="T30" fmla="*/ 101 w 110"/>
                <a:gd name="T31" fmla="*/ 85 h 110"/>
                <a:gd name="T32" fmla="*/ 55 w 110"/>
                <a:gd name="T33" fmla="*/ 110 h 110"/>
                <a:gd name="T34" fmla="*/ 55 w 110"/>
                <a:gd name="T35" fmla="*/ 110 h 110"/>
                <a:gd name="T36" fmla="*/ 55 w 110"/>
                <a:gd name="T37" fmla="*/ 110 h 110"/>
                <a:gd name="T38" fmla="*/ 20 w 110"/>
                <a:gd name="T39" fmla="*/ 33 h 110"/>
                <a:gd name="T40" fmla="*/ 14 w 110"/>
                <a:gd name="T41" fmla="*/ 55 h 110"/>
                <a:gd name="T42" fmla="*/ 14 w 110"/>
                <a:gd name="T43" fmla="*/ 55 h 110"/>
                <a:gd name="T44" fmla="*/ 33 w 110"/>
                <a:gd name="T45" fmla="*/ 89 h 110"/>
                <a:gd name="T46" fmla="*/ 33 w 110"/>
                <a:gd name="T47" fmla="*/ 89 h 110"/>
                <a:gd name="T48" fmla="*/ 55 w 110"/>
                <a:gd name="T49" fmla="*/ 96 h 110"/>
                <a:gd name="T50" fmla="*/ 55 w 110"/>
                <a:gd name="T51" fmla="*/ 96 h 110"/>
                <a:gd name="T52" fmla="*/ 89 w 110"/>
                <a:gd name="T53" fmla="*/ 77 h 110"/>
                <a:gd name="T54" fmla="*/ 89 w 110"/>
                <a:gd name="T55" fmla="*/ 77 h 110"/>
                <a:gd name="T56" fmla="*/ 96 w 110"/>
                <a:gd name="T57" fmla="*/ 55 h 110"/>
                <a:gd name="T58" fmla="*/ 96 w 110"/>
                <a:gd name="T59" fmla="*/ 55 h 110"/>
                <a:gd name="T60" fmla="*/ 77 w 110"/>
                <a:gd name="T61" fmla="*/ 21 h 110"/>
                <a:gd name="T62" fmla="*/ 77 w 110"/>
                <a:gd name="T63" fmla="*/ 21 h 110"/>
                <a:gd name="T64" fmla="*/ 55 w 110"/>
                <a:gd name="T65" fmla="*/ 14 h 110"/>
                <a:gd name="T66" fmla="*/ 55 w 110"/>
                <a:gd name="T67" fmla="*/ 14 h 110"/>
                <a:gd name="T68" fmla="*/ 20 w 110"/>
                <a:gd name="T69" fmla="*/ 33 h 110"/>
                <a:gd name="T70" fmla="*/ 20 w 110"/>
                <a:gd name="T71" fmla="*/ 33 h 110"/>
                <a:gd name="T72" fmla="*/ 14 w 110"/>
                <a:gd name="T73" fmla="*/ 29 h 110"/>
                <a:gd name="T74" fmla="*/ 20 w 110"/>
                <a:gd name="T75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10">
                  <a:moveTo>
                    <a:pt x="55" y="110"/>
                  </a:moveTo>
                  <a:cubicBezTo>
                    <a:pt x="45" y="110"/>
                    <a:pt x="34" y="107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9" y="91"/>
                    <a:pt x="0" y="73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45"/>
                    <a:pt x="3" y="3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9" y="9"/>
                    <a:pt x="37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5" y="0"/>
                    <a:pt x="75" y="3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101" y="19"/>
                    <a:pt x="110" y="37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65"/>
                    <a:pt x="107" y="75"/>
                    <a:pt x="101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90" y="101"/>
                    <a:pt x="73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lose/>
                  <a:moveTo>
                    <a:pt x="20" y="33"/>
                  </a:moveTo>
                  <a:cubicBezTo>
                    <a:pt x="16" y="40"/>
                    <a:pt x="14" y="47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8"/>
                    <a:pt x="21" y="82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40" y="94"/>
                    <a:pt x="47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8" y="96"/>
                    <a:pt x="81" y="89"/>
                    <a:pt x="89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3" y="70"/>
                    <a:pt x="96" y="63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42"/>
                    <a:pt x="89" y="28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0" y="16"/>
                    <a:pt x="62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14"/>
                    <a:pt x="28" y="21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0" y="33"/>
                    <a:pt x="20" y="33"/>
                    <a:pt x="2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1" name="Freeform 79">
              <a:extLst>
                <a:ext uri="{FF2B5EF4-FFF2-40B4-BE49-F238E27FC236}">
                  <a16:creationId xmlns:a16="http://schemas.microsoft.com/office/drawing/2014/main" id="{49478FB7-6EA6-4C75-871F-F23334B44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2800" y="1258888"/>
              <a:ext cx="111125" cy="112713"/>
            </a:xfrm>
            <a:custGeom>
              <a:avLst/>
              <a:gdLst>
                <a:gd name="T0" fmla="*/ 34 w 67"/>
                <a:gd name="T1" fmla="*/ 68 h 68"/>
                <a:gd name="T2" fmla="*/ 16 w 67"/>
                <a:gd name="T3" fmla="*/ 62 h 68"/>
                <a:gd name="T4" fmla="*/ 16 w 67"/>
                <a:gd name="T5" fmla="*/ 62 h 68"/>
                <a:gd name="T6" fmla="*/ 0 w 67"/>
                <a:gd name="T7" fmla="*/ 34 h 68"/>
                <a:gd name="T8" fmla="*/ 0 w 67"/>
                <a:gd name="T9" fmla="*/ 34 h 68"/>
                <a:gd name="T10" fmla="*/ 5 w 67"/>
                <a:gd name="T11" fmla="*/ 16 h 68"/>
                <a:gd name="T12" fmla="*/ 5 w 67"/>
                <a:gd name="T13" fmla="*/ 16 h 68"/>
                <a:gd name="T14" fmla="*/ 5 w 67"/>
                <a:gd name="T15" fmla="*/ 16 h 68"/>
                <a:gd name="T16" fmla="*/ 34 w 67"/>
                <a:gd name="T17" fmla="*/ 0 h 68"/>
                <a:gd name="T18" fmla="*/ 34 w 67"/>
                <a:gd name="T19" fmla="*/ 0 h 68"/>
                <a:gd name="T20" fmla="*/ 52 w 67"/>
                <a:gd name="T21" fmla="*/ 6 h 68"/>
                <a:gd name="T22" fmla="*/ 52 w 67"/>
                <a:gd name="T23" fmla="*/ 6 h 68"/>
                <a:gd name="T24" fmla="*/ 67 w 67"/>
                <a:gd name="T25" fmla="*/ 34 h 68"/>
                <a:gd name="T26" fmla="*/ 67 w 67"/>
                <a:gd name="T27" fmla="*/ 34 h 68"/>
                <a:gd name="T28" fmla="*/ 62 w 67"/>
                <a:gd name="T29" fmla="*/ 52 h 68"/>
                <a:gd name="T30" fmla="*/ 62 w 67"/>
                <a:gd name="T31" fmla="*/ 52 h 68"/>
                <a:gd name="T32" fmla="*/ 34 w 67"/>
                <a:gd name="T33" fmla="*/ 68 h 68"/>
                <a:gd name="T34" fmla="*/ 34 w 67"/>
                <a:gd name="T35" fmla="*/ 68 h 68"/>
                <a:gd name="T36" fmla="*/ 34 w 67"/>
                <a:gd name="T37" fmla="*/ 68 h 68"/>
                <a:gd name="T38" fmla="*/ 17 w 67"/>
                <a:gd name="T39" fmla="*/ 23 h 68"/>
                <a:gd name="T40" fmla="*/ 14 w 67"/>
                <a:gd name="T41" fmla="*/ 34 h 68"/>
                <a:gd name="T42" fmla="*/ 14 w 67"/>
                <a:gd name="T43" fmla="*/ 34 h 68"/>
                <a:gd name="T44" fmla="*/ 23 w 67"/>
                <a:gd name="T45" fmla="*/ 51 h 68"/>
                <a:gd name="T46" fmla="*/ 23 w 67"/>
                <a:gd name="T47" fmla="*/ 51 h 68"/>
                <a:gd name="T48" fmla="*/ 34 w 67"/>
                <a:gd name="T49" fmla="*/ 54 h 68"/>
                <a:gd name="T50" fmla="*/ 34 w 67"/>
                <a:gd name="T51" fmla="*/ 54 h 68"/>
                <a:gd name="T52" fmla="*/ 50 w 67"/>
                <a:gd name="T53" fmla="*/ 45 h 68"/>
                <a:gd name="T54" fmla="*/ 50 w 67"/>
                <a:gd name="T55" fmla="*/ 45 h 68"/>
                <a:gd name="T56" fmla="*/ 53 w 67"/>
                <a:gd name="T57" fmla="*/ 34 h 68"/>
                <a:gd name="T58" fmla="*/ 53 w 67"/>
                <a:gd name="T59" fmla="*/ 34 h 68"/>
                <a:gd name="T60" fmla="*/ 44 w 67"/>
                <a:gd name="T61" fmla="*/ 17 h 68"/>
                <a:gd name="T62" fmla="*/ 44 w 67"/>
                <a:gd name="T63" fmla="*/ 17 h 68"/>
                <a:gd name="T64" fmla="*/ 34 w 67"/>
                <a:gd name="T65" fmla="*/ 14 h 68"/>
                <a:gd name="T66" fmla="*/ 34 w 67"/>
                <a:gd name="T67" fmla="*/ 14 h 68"/>
                <a:gd name="T68" fmla="*/ 17 w 67"/>
                <a:gd name="T69" fmla="*/ 23 h 68"/>
                <a:gd name="T70" fmla="*/ 17 w 67"/>
                <a:gd name="T71" fmla="*/ 23 h 68"/>
                <a:gd name="T72" fmla="*/ 11 w 67"/>
                <a:gd name="T73" fmla="*/ 20 h 68"/>
                <a:gd name="T74" fmla="*/ 17 w 67"/>
                <a:gd name="T7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8">
                  <a:moveTo>
                    <a:pt x="34" y="68"/>
                  </a:moveTo>
                  <a:cubicBezTo>
                    <a:pt x="27" y="68"/>
                    <a:pt x="21" y="66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6" y="56"/>
                    <a:pt x="0" y="45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2" y="21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6"/>
                    <a:pt x="2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0" y="0"/>
                    <a:pt x="46" y="2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62" y="12"/>
                    <a:pt x="67" y="2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0"/>
                    <a:pt x="66" y="47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56" y="62"/>
                    <a:pt x="45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17" y="23"/>
                  </a:moveTo>
                  <a:cubicBezTo>
                    <a:pt x="15" y="27"/>
                    <a:pt x="14" y="30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0"/>
                    <a:pt x="17" y="47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6" y="53"/>
                    <a:pt x="30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54"/>
                    <a:pt x="47" y="50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2" y="41"/>
                    <a:pt x="53" y="38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28"/>
                    <a:pt x="50" y="21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1" y="15"/>
                    <a:pt x="37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7" y="14"/>
                    <a:pt x="21" y="18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7" y="23"/>
                    <a:pt x="17" y="23"/>
                    <a:pt x="17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2" name="Freeform 80">
              <a:extLst>
                <a:ext uri="{FF2B5EF4-FFF2-40B4-BE49-F238E27FC236}">
                  <a16:creationId xmlns:a16="http://schemas.microsoft.com/office/drawing/2014/main" id="{124281E6-0BA4-48DB-BB26-7DCDC2C2D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889001"/>
              <a:ext cx="341313" cy="168275"/>
            </a:xfrm>
            <a:custGeom>
              <a:avLst/>
              <a:gdLst>
                <a:gd name="T0" fmla="*/ 0 w 215"/>
                <a:gd name="T1" fmla="*/ 81 h 106"/>
                <a:gd name="T2" fmla="*/ 43 w 215"/>
                <a:gd name="T3" fmla="*/ 15 h 106"/>
                <a:gd name="T4" fmla="*/ 214 w 215"/>
                <a:gd name="T5" fmla="*/ 0 h 106"/>
                <a:gd name="T6" fmla="*/ 215 w 215"/>
                <a:gd name="T7" fmla="*/ 14 h 106"/>
                <a:gd name="T8" fmla="*/ 51 w 215"/>
                <a:gd name="T9" fmla="*/ 29 h 106"/>
                <a:gd name="T10" fmla="*/ 23 w 215"/>
                <a:gd name="T11" fmla="*/ 71 h 106"/>
                <a:gd name="T12" fmla="*/ 98 w 215"/>
                <a:gd name="T13" fmla="*/ 91 h 106"/>
                <a:gd name="T14" fmla="*/ 95 w 215"/>
                <a:gd name="T15" fmla="*/ 106 h 106"/>
                <a:gd name="T16" fmla="*/ 0 w 215"/>
                <a:gd name="T17" fmla="*/ 81 h 106"/>
                <a:gd name="T18" fmla="*/ 0 w 215"/>
                <a:gd name="T19" fmla="*/ 8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06">
                  <a:moveTo>
                    <a:pt x="0" y="81"/>
                  </a:moveTo>
                  <a:lnTo>
                    <a:pt x="43" y="15"/>
                  </a:lnTo>
                  <a:lnTo>
                    <a:pt x="214" y="0"/>
                  </a:lnTo>
                  <a:lnTo>
                    <a:pt x="215" y="14"/>
                  </a:lnTo>
                  <a:lnTo>
                    <a:pt x="51" y="29"/>
                  </a:lnTo>
                  <a:lnTo>
                    <a:pt x="23" y="71"/>
                  </a:lnTo>
                  <a:lnTo>
                    <a:pt x="98" y="91"/>
                  </a:lnTo>
                  <a:lnTo>
                    <a:pt x="95" y="106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3" name="Freeform 81">
              <a:extLst>
                <a:ext uri="{FF2B5EF4-FFF2-40B4-BE49-F238E27FC236}">
                  <a16:creationId xmlns:a16="http://schemas.microsoft.com/office/drawing/2014/main" id="{C233C42F-0E19-49E6-82DA-F1447D879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1166813"/>
              <a:ext cx="201613" cy="177800"/>
            </a:xfrm>
            <a:custGeom>
              <a:avLst/>
              <a:gdLst>
                <a:gd name="T0" fmla="*/ 0 w 127"/>
                <a:gd name="T1" fmla="*/ 64 h 112"/>
                <a:gd name="T2" fmla="*/ 120 w 127"/>
                <a:gd name="T3" fmla="*/ 0 h 112"/>
                <a:gd name="T4" fmla="*/ 127 w 127"/>
                <a:gd name="T5" fmla="*/ 13 h 112"/>
                <a:gd name="T6" fmla="*/ 28 w 127"/>
                <a:gd name="T7" fmla="*/ 66 h 112"/>
                <a:gd name="T8" fmla="*/ 83 w 127"/>
                <a:gd name="T9" fmla="*/ 100 h 112"/>
                <a:gd name="T10" fmla="*/ 75 w 127"/>
                <a:gd name="T11" fmla="*/ 112 h 112"/>
                <a:gd name="T12" fmla="*/ 0 w 127"/>
                <a:gd name="T13" fmla="*/ 64 h 112"/>
                <a:gd name="T14" fmla="*/ 0 w 127"/>
                <a:gd name="T15" fmla="*/ 6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2">
                  <a:moveTo>
                    <a:pt x="0" y="64"/>
                  </a:moveTo>
                  <a:lnTo>
                    <a:pt x="120" y="0"/>
                  </a:lnTo>
                  <a:lnTo>
                    <a:pt x="127" y="13"/>
                  </a:lnTo>
                  <a:lnTo>
                    <a:pt x="28" y="66"/>
                  </a:lnTo>
                  <a:lnTo>
                    <a:pt x="83" y="100"/>
                  </a:lnTo>
                  <a:lnTo>
                    <a:pt x="75" y="11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4" name="Freeform 82">
              <a:extLst>
                <a:ext uri="{FF2B5EF4-FFF2-40B4-BE49-F238E27FC236}">
                  <a16:creationId xmlns:a16="http://schemas.microsoft.com/office/drawing/2014/main" id="{FD24625B-55B5-44CF-875D-EF9DA709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88" y="1054101"/>
              <a:ext cx="165100" cy="360363"/>
            </a:xfrm>
            <a:custGeom>
              <a:avLst/>
              <a:gdLst>
                <a:gd name="T0" fmla="*/ 0 w 104"/>
                <a:gd name="T1" fmla="*/ 152 h 227"/>
                <a:gd name="T2" fmla="*/ 12 w 104"/>
                <a:gd name="T3" fmla="*/ 143 h 227"/>
                <a:gd name="T4" fmla="*/ 60 w 104"/>
                <a:gd name="T5" fmla="*/ 202 h 227"/>
                <a:gd name="T6" fmla="*/ 89 w 104"/>
                <a:gd name="T7" fmla="*/ 160 h 227"/>
                <a:gd name="T8" fmla="*/ 32 w 104"/>
                <a:gd name="T9" fmla="*/ 5 h 227"/>
                <a:gd name="T10" fmla="*/ 32 w 104"/>
                <a:gd name="T11" fmla="*/ 5 h 227"/>
                <a:gd name="T12" fmla="*/ 46 w 104"/>
                <a:gd name="T13" fmla="*/ 0 h 227"/>
                <a:gd name="T14" fmla="*/ 104 w 104"/>
                <a:gd name="T15" fmla="*/ 162 h 227"/>
                <a:gd name="T16" fmla="*/ 63 w 104"/>
                <a:gd name="T17" fmla="*/ 227 h 227"/>
                <a:gd name="T18" fmla="*/ 0 w 104"/>
                <a:gd name="T19" fmla="*/ 152 h 227"/>
                <a:gd name="T20" fmla="*/ 0 w 104"/>
                <a:gd name="T21" fmla="*/ 15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227">
                  <a:moveTo>
                    <a:pt x="0" y="152"/>
                  </a:moveTo>
                  <a:lnTo>
                    <a:pt x="12" y="143"/>
                  </a:lnTo>
                  <a:lnTo>
                    <a:pt x="60" y="202"/>
                  </a:lnTo>
                  <a:lnTo>
                    <a:pt x="89" y="160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46" y="0"/>
                  </a:lnTo>
                  <a:lnTo>
                    <a:pt x="104" y="162"/>
                  </a:lnTo>
                  <a:lnTo>
                    <a:pt x="63" y="227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5" name="Freeform 83">
              <a:extLst>
                <a:ext uri="{FF2B5EF4-FFF2-40B4-BE49-F238E27FC236}">
                  <a16:creationId xmlns:a16="http://schemas.microsoft.com/office/drawing/2014/main" id="{6F200DA3-8A21-4D28-9532-87E35234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1370013"/>
              <a:ext cx="133350" cy="215900"/>
            </a:xfrm>
            <a:custGeom>
              <a:avLst/>
              <a:gdLst>
                <a:gd name="T0" fmla="*/ 0 w 84"/>
                <a:gd name="T1" fmla="*/ 88 h 136"/>
                <a:gd name="T2" fmla="*/ 8 w 84"/>
                <a:gd name="T3" fmla="*/ 76 h 136"/>
                <a:gd name="T4" fmla="*/ 62 w 84"/>
                <a:gd name="T5" fmla="*/ 111 h 136"/>
                <a:gd name="T6" fmla="*/ 70 w 84"/>
                <a:gd name="T7" fmla="*/ 0 h 136"/>
                <a:gd name="T8" fmla="*/ 84 w 84"/>
                <a:gd name="T9" fmla="*/ 1 h 136"/>
                <a:gd name="T10" fmla="*/ 76 w 84"/>
                <a:gd name="T11" fmla="*/ 136 h 136"/>
                <a:gd name="T12" fmla="*/ 0 w 84"/>
                <a:gd name="T13" fmla="*/ 88 h 136"/>
                <a:gd name="T14" fmla="*/ 0 w 84"/>
                <a:gd name="T15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36">
                  <a:moveTo>
                    <a:pt x="0" y="88"/>
                  </a:moveTo>
                  <a:lnTo>
                    <a:pt x="8" y="76"/>
                  </a:lnTo>
                  <a:lnTo>
                    <a:pt x="62" y="111"/>
                  </a:lnTo>
                  <a:lnTo>
                    <a:pt x="70" y="0"/>
                  </a:lnTo>
                  <a:lnTo>
                    <a:pt x="84" y="1"/>
                  </a:lnTo>
                  <a:lnTo>
                    <a:pt x="76" y="13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76" name="Freeform 84">
              <a:extLst>
                <a:ext uri="{FF2B5EF4-FFF2-40B4-BE49-F238E27FC236}">
                  <a16:creationId xmlns:a16="http://schemas.microsoft.com/office/drawing/2014/main" id="{A87538F2-D8BF-4262-89D9-50C5F2ED2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1325563"/>
              <a:ext cx="269875" cy="184150"/>
            </a:xfrm>
            <a:custGeom>
              <a:avLst/>
              <a:gdLst>
                <a:gd name="T0" fmla="*/ 0 w 170"/>
                <a:gd name="T1" fmla="*/ 12 h 116"/>
                <a:gd name="T2" fmla="*/ 8 w 170"/>
                <a:gd name="T3" fmla="*/ 0 h 116"/>
                <a:gd name="T4" fmla="*/ 170 w 170"/>
                <a:gd name="T5" fmla="*/ 104 h 116"/>
                <a:gd name="T6" fmla="*/ 162 w 170"/>
                <a:gd name="T7" fmla="*/ 116 h 116"/>
                <a:gd name="T8" fmla="*/ 0 w 170"/>
                <a:gd name="T9" fmla="*/ 12 h 116"/>
                <a:gd name="T10" fmla="*/ 0 w 170"/>
                <a:gd name="T11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16">
                  <a:moveTo>
                    <a:pt x="0" y="12"/>
                  </a:moveTo>
                  <a:lnTo>
                    <a:pt x="8" y="0"/>
                  </a:lnTo>
                  <a:lnTo>
                    <a:pt x="170" y="104"/>
                  </a:lnTo>
                  <a:lnTo>
                    <a:pt x="162" y="1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10" name="Group 417">
            <a:extLst>
              <a:ext uri="{FF2B5EF4-FFF2-40B4-BE49-F238E27FC236}">
                <a16:creationId xmlns:a16="http://schemas.microsoft.com/office/drawing/2014/main" id="{DD449289-2AC8-4417-8D5E-A802C44E8503}"/>
              </a:ext>
            </a:extLst>
          </p:cNvPr>
          <p:cNvGrpSpPr/>
          <p:nvPr/>
        </p:nvGrpSpPr>
        <p:grpSpPr>
          <a:xfrm>
            <a:off x="2729790" y="4019586"/>
            <a:ext cx="354228" cy="300546"/>
            <a:chOff x="2719388" y="2446338"/>
            <a:chExt cx="842963" cy="700088"/>
          </a:xfrm>
          <a:solidFill>
            <a:srgbClr val="494EC2"/>
          </a:solidFill>
        </p:grpSpPr>
        <p:sp>
          <p:nvSpPr>
            <p:cNvPr id="455" name="Freeform 135">
              <a:extLst>
                <a:ext uri="{FF2B5EF4-FFF2-40B4-BE49-F238E27FC236}">
                  <a16:creationId xmlns:a16="http://schemas.microsoft.com/office/drawing/2014/main" id="{3542E97F-6058-4AE9-96E1-FA80415B0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446338"/>
              <a:ext cx="652463" cy="138113"/>
            </a:xfrm>
            <a:custGeom>
              <a:avLst/>
              <a:gdLst>
                <a:gd name="T0" fmla="*/ 34 w 399"/>
                <a:gd name="T1" fmla="*/ 84 h 84"/>
                <a:gd name="T2" fmla="*/ 0 w 399"/>
                <a:gd name="T3" fmla="*/ 50 h 84"/>
                <a:gd name="T4" fmla="*/ 0 w 399"/>
                <a:gd name="T5" fmla="*/ 50 h 84"/>
                <a:gd name="T6" fmla="*/ 0 w 399"/>
                <a:gd name="T7" fmla="*/ 33 h 84"/>
                <a:gd name="T8" fmla="*/ 34 w 399"/>
                <a:gd name="T9" fmla="*/ 0 h 84"/>
                <a:gd name="T10" fmla="*/ 34 w 399"/>
                <a:gd name="T11" fmla="*/ 0 h 84"/>
                <a:gd name="T12" fmla="*/ 348 w 399"/>
                <a:gd name="T13" fmla="*/ 0 h 84"/>
                <a:gd name="T14" fmla="*/ 348 w 399"/>
                <a:gd name="T15" fmla="*/ 14 h 84"/>
                <a:gd name="T16" fmla="*/ 34 w 399"/>
                <a:gd name="T17" fmla="*/ 14 h 84"/>
                <a:gd name="T18" fmla="*/ 14 w 399"/>
                <a:gd name="T19" fmla="*/ 33 h 84"/>
                <a:gd name="T20" fmla="*/ 14 w 399"/>
                <a:gd name="T21" fmla="*/ 33 h 84"/>
                <a:gd name="T22" fmla="*/ 14 w 399"/>
                <a:gd name="T23" fmla="*/ 50 h 84"/>
                <a:gd name="T24" fmla="*/ 34 w 399"/>
                <a:gd name="T25" fmla="*/ 70 h 84"/>
                <a:gd name="T26" fmla="*/ 34 w 399"/>
                <a:gd name="T27" fmla="*/ 70 h 84"/>
                <a:gd name="T28" fmla="*/ 399 w 399"/>
                <a:gd name="T29" fmla="*/ 70 h 84"/>
                <a:gd name="T30" fmla="*/ 399 w 399"/>
                <a:gd name="T31" fmla="*/ 84 h 84"/>
                <a:gd name="T32" fmla="*/ 34 w 399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84">
                  <a:moveTo>
                    <a:pt x="34" y="84"/>
                  </a:moveTo>
                  <a:cubicBezTo>
                    <a:pt x="15" y="84"/>
                    <a:pt x="1" y="69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14"/>
                    <a:pt x="348" y="14"/>
                    <a:pt x="348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3" y="14"/>
                    <a:pt x="15" y="2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61"/>
                    <a:pt x="23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99" y="70"/>
                    <a:pt x="399" y="70"/>
                    <a:pt x="399" y="70"/>
                  </a:cubicBezTo>
                  <a:cubicBezTo>
                    <a:pt x="399" y="84"/>
                    <a:pt x="399" y="84"/>
                    <a:pt x="399" y="84"/>
                  </a:cubicBezTo>
                  <a:cubicBezTo>
                    <a:pt x="34" y="84"/>
                    <a:pt x="34" y="84"/>
                    <a:pt x="34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6" name="Freeform 136">
              <a:extLst>
                <a:ext uri="{FF2B5EF4-FFF2-40B4-BE49-F238E27FC236}">
                  <a16:creationId xmlns:a16="http://schemas.microsoft.com/office/drawing/2014/main" id="{3EDEC053-68CA-4160-B0DA-D8A9C674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2528888"/>
              <a:ext cx="747713" cy="617538"/>
            </a:xfrm>
            <a:custGeom>
              <a:avLst/>
              <a:gdLst>
                <a:gd name="T0" fmla="*/ 34 w 457"/>
                <a:gd name="T1" fmla="*/ 378 h 378"/>
                <a:gd name="T2" fmla="*/ 0 w 457"/>
                <a:gd name="T3" fmla="*/ 345 h 378"/>
                <a:gd name="T4" fmla="*/ 0 w 457"/>
                <a:gd name="T5" fmla="*/ 345 h 378"/>
                <a:gd name="T6" fmla="*/ 0 w 457"/>
                <a:gd name="T7" fmla="*/ 0 h 378"/>
                <a:gd name="T8" fmla="*/ 15 w 457"/>
                <a:gd name="T9" fmla="*/ 0 h 378"/>
                <a:gd name="T10" fmla="*/ 34 w 457"/>
                <a:gd name="T11" fmla="*/ 20 h 378"/>
                <a:gd name="T12" fmla="*/ 34 w 457"/>
                <a:gd name="T13" fmla="*/ 20 h 378"/>
                <a:gd name="T14" fmla="*/ 423 w 457"/>
                <a:gd name="T15" fmla="*/ 20 h 378"/>
                <a:gd name="T16" fmla="*/ 457 w 457"/>
                <a:gd name="T17" fmla="*/ 53 h 378"/>
                <a:gd name="T18" fmla="*/ 457 w 457"/>
                <a:gd name="T19" fmla="*/ 53 h 378"/>
                <a:gd name="T20" fmla="*/ 457 w 457"/>
                <a:gd name="T21" fmla="*/ 130 h 378"/>
                <a:gd name="T22" fmla="*/ 443 w 457"/>
                <a:gd name="T23" fmla="*/ 130 h 378"/>
                <a:gd name="T24" fmla="*/ 443 w 457"/>
                <a:gd name="T25" fmla="*/ 53 h 378"/>
                <a:gd name="T26" fmla="*/ 423 w 457"/>
                <a:gd name="T27" fmla="*/ 34 h 378"/>
                <a:gd name="T28" fmla="*/ 423 w 457"/>
                <a:gd name="T29" fmla="*/ 34 h 378"/>
                <a:gd name="T30" fmla="*/ 34 w 457"/>
                <a:gd name="T31" fmla="*/ 34 h 378"/>
                <a:gd name="T32" fmla="*/ 15 w 457"/>
                <a:gd name="T33" fmla="*/ 28 h 378"/>
                <a:gd name="T34" fmla="*/ 15 w 457"/>
                <a:gd name="T35" fmla="*/ 28 h 378"/>
                <a:gd name="T36" fmla="*/ 15 w 457"/>
                <a:gd name="T37" fmla="*/ 345 h 378"/>
                <a:gd name="T38" fmla="*/ 34 w 457"/>
                <a:gd name="T39" fmla="*/ 364 h 378"/>
                <a:gd name="T40" fmla="*/ 34 w 457"/>
                <a:gd name="T41" fmla="*/ 364 h 378"/>
                <a:gd name="T42" fmla="*/ 423 w 457"/>
                <a:gd name="T43" fmla="*/ 364 h 378"/>
                <a:gd name="T44" fmla="*/ 443 w 457"/>
                <a:gd name="T45" fmla="*/ 345 h 378"/>
                <a:gd name="T46" fmla="*/ 443 w 457"/>
                <a:gd name="T47" fmla="*/ 345 h 378"/>
                <a:gd name="T48" fmla="*/ 443 w 457"/>
                <a:gd name="T49" fmla="*/ 244 h 378"/>
                <a:gd name="T50" fmla="*/ 457 w 457"/>
                <a:gd name="T51" fmla="*/ 244 h 378"/>
                <a:gd name="T52" fmla="*/ 457 w 457"/>
                <a:gd name="T53" fmla="*/ 345 h 378"/>
                <a:gd name="T54" fmla="*/ 423 w 457"/>
                <a:gd name="T55" fmla="*/ 378 h 378"/>
                <a:gd name="T56" fmla="*/ 423 w 457"/>
                <a:gd name="T57" fmla="*/ 378 h 378"/>
                <a:gd name="T58" fmla="*/ 34 w 457"/>
                <a:gd name="T59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7" h="378">
                  <a:moveTo>
                    <a:pt x="34" y="378"/>
                  </a:moveTo>
                  <a:cubicBezTo>
                    <a:pt x="15" y="378"/>
                    <a:pt x="1" y="363"/>
                    <a:pt x="0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1"/>
                    <a:pt x="23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423" y="20"/>
                    <a:pt x="423" y="20"/>
                    <a:pt x="423" y="20"/>
                  </a:cubicBezTo>
                  <a:cubicBezTo>
                    <a:pt x="442" y="20"/>
                    <a:pt x="457" y="35"/>
                    <a:pt x="457" y="53"/>
                  </a:cubicBezTo>
                  <a:cubicBezTo>
                    <a:pt x="457" y="53"/>
                    <a:pt x="457" y="53"/>
                    <a:pt x="457" y="53"/>
                  </a:cubicBezTo>
                  <a:cubicBezTo>
                    <a:pt x="457" y="130"/>
                    <a:pt x="457" y="130"/>
                    <a:pt x="457" y="130"/>
                  </a:cubicBezTo>
                  <a:cubicBezTo>
                    <a:pt x="443" y="130"/>
                    <a:pt x="443" y="130"/>
                    <a:pt x="443" y="130"/>
                  </a:cubicBezTo>
                  <a:cubicBezTo>
                    <a:pt x="443" y="53"/>
                    <a:pt x="443" y="53"/>
                    <a:pt x="443" y="53"/>
                  </a:cubicBezTo>
                  <a:cubicBezTo>
                    <a:pt x="443" y="43"/>
                    <a:pt x="434" y="34"/>
                    <a:pt x="423" y="34"/>
                  </a:cubicBezTo>
                  <a:cubicBezTo>
                    <a:pt x="423" y="34"/>
                    <a:pt x="423" y="34"/>
                    <a:pt x="423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27" y="34"/>
                    <a:pt x="20" y="32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45"/>
                    <a:pt x="15" y="345"/>
                    <a:pt x="15" y="345"/>
                  </a:cubicBezTo>
                  <a:cubicBezTo>
                    <a:pt x="15" y="355"/>
                    <a:pt x="23" y="364"/>
                    <a:pt x="34" y="364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23" y="364"/>
                    <a:pt x="423" y="364"/>
                    <a:pt x="423" y="364"/>
                  </a:cubicBezTo>
                  <a:cubicBezTo>
                    <a:pt x="434" y="364"/>
                    <a:pt x="443" y="355"/>
                    <a:pt x="443" y="345"/>
                  </a:cubicBezTo>
                  <a:cubicBezTo>
                    <a:pt x="443" y="345"/>
                    <a:pt x="443" y="345"/>
                    <a:pt x="443" y="345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57" y="244"/>
                    <a:pt x="457" y="244"/>
                    <a:pt x="457" y="244"/>
                  </a:cubicBezTo>
                  <a:cubicBezTo>
                    <a:pt x="457" y="345"/>
                    <a:pt x="457" y="345"/>
                    <a:pt x="457" y="345"/>
                  </a:cubicBezTo>
                  <a:cubicBezTo>
                    <a:pt x="457" y="363"/>
                    <a:pt x="442" y="378"/>
                    <a:pt x="423" y="378"/>
                  </a:cubicBezTo>
                  <a:cubicBezTo>
                    <a:pt x="423" y="378"/>
                    <a:pt x="423" y="378"/>
                    <a:pt x="423" y="378"/>
                  </a:cubicBezTo>
                  <a:cubicBezTo>
                    <a:pt x="34" y="378"/>
                    <a:pt x="34" y="378"/>
                    <a:pt x="34" y="3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7" name="Freeform 137">
              <a:extLst>
                <a:ext uri="{FF2B5EF4-FFF2-40B4-BE49-F238E27FC236}">
                  <a16:creationId xmlns:a16="http://schemas.microsoft.com/office/drawing/2014/main" id="{E372A67F-3F6D-4734-87E0-79198E2D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2597151"/>
              <a:ext cx="146050" cy="55563"/>
            </a:xfrm>
            <a:custGeom>
              <a:avLst/>
              <a:gdLst>
                <a:gd name="T0" fmla="*/ 35 w 90"/>
                <a:gd name="T1" fmla="*/ 34 h 34"/>
                <a:gd name="T2" fmla="*/ 0 w 90"/>
                <a:gd name="T3" fmla="*/ 0 h 34"/>
                <a:gd name="T4" fmla="*/ 0 w 90"/>
                <a:gd name="T5" fmla="*/ 0 h 34"/>
                <a:gd name="T6" fmla="*/ 14 w 90"/>
                <a:gd name="T7" fmla="*/ 0 h 34"/>
                <a:gd name="T8" fmla="*/ 35 w 90"/>
                <a:gd name="T9" fmla="*/ 20 h 34"/>
                <a:gd name="T10" fmla="*/ 35 w 90"/>
                <a:gd name="T11" fmla="*/ 20 h 34"/>
                <a:gd name="T12" fmla="*/ 90 w 90"/>
                <a:gd name="T13" fmla="*/ 20 h 34"/>
                <a:gd name="T14" fmla="*/ 90 w 90"/>
                <a:gd name="T15" fmla="*/ 20 h 34"/>
                <a:gd name="T16" fmla="*/ 90 w 90"/>
                <a:gd name="T17" fmla="*/ 34 h 34"/>
                <a:gd name="T18" fmla="*/ 35 w 90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34">
                  <a:moveTo>
                    <a:pt x="35" y="34"/>
                  </a:moveTo>
                  <a:cubicBezTo>
                    <a:pt x="16" y="33"/>
                    <a:pt x="0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0"/>
                    <a:pt x="23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35" y="34"/>
                    <a:pt x="35" y="34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8" name="Freeform 138">
              <a:extLst>
                <a:ext uri="{FF2B5EF4-FFF2-40B4-BE49-F238E27FC236}">
                  <a16:creationId xmlns:a16="http://schemas.microsoft.com/office/drawing/2014/main" id="{7BE6BA4E-17AF-42FF-97B1-BFBB80BE0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4013" y="2628901"/>
              <a:ext cx="130175" cy="23813"/>
            </a:xfrm>
            <a:custGeom>
              <a:avLst/>
              <a:gdLst>
                <a:gd name="T0" fmla="*/ 66 w 82"/>
                <a:gd name="T1" fmla="*/ 15 h 15"/>
                <a:gd name="T2" fmla="*/ 66 w 82"/>
                <a:gd name="T3" fmla="*/ 0 h 15"/>
                <a:gd name="T4" fmla="*/ 82 w 82"/>
                <a:gd name="T5" fmla="*/ 0 h 15"/>
                <a:gd name="T6" fmla="*/ 82 w 82"/>
                <a:gd name="T7" fmla="*/ 15 h 15"/>
                <a:gd name="T8" fmla="*/ 66 w 82"/>
                <a:gd name="T9" fmla="*/ 15 h 15"/>
                <a:gd name="T10" fmla="*/ 66 w 82"/>
                <a:gd name="T11" fmla="*/ 15 h 15"/>
                <a:gd name="T12" fmla="*/ 33 w 82"/>
                <a:gd name="T13" fmla="*/ 15 h 15"/>
                <a:gd name="T14" fmla="*/ 33 w 82"/>
                <a:gd name="T15" fmla="*/ 0 h 15"/>
                <a:gd name="T16" fmla="*/ 49 w 82"/>
                <a:gd name="T17" fmla="*/ 0 h 15"/>
                <a:gd name="T18" fmla="*/ 49 w 82"/>
                <a:gd name="T19" fmla="*/ 15 h 15"/>
                <a:gd name="T20" fmla="*/ 33 w 82"/>
                <a:gd name="T21" fmla="*/ 15 h 15"/>
                <a:gd name="T22" fmla="*/ 33 w 82"/>
                <a:gd name="T23" fmla="*/ 15 h 15"/>
                <a:gd name="T24" fmla="*/ 0 w 82"/>
                <a:gd name="T25" fmla="*/ 15 h 15"/>
                <a:gd name="T26" fmla="*/ 0 w 82"/>
                <a:gd name="T27" fmla="*/ 0 h 15"/>
                <a:gd name="T28" fmla="*/ 16 w 82"/>
                <a:gd name="T29" fmla="*/ 0 h 15"/>
                <a:gd name="T30" fmla="*/ 16 w 82"/>
                <a:gd name="T31" fmla="*/ 15 h 15"/>
                <a:gd name="T32" fmla="*/ 0 w 82"/>
                <a:gd name="T33" fmla="*/ 15 h 15"/>
                <a:gd name="T34" fmla="*/ 0 w 82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15">
                  <a:moveTo>
                    <a:pt x="66" y="15"/>
                  </a:moveTo>
                  <a:lnTo>
                    <a:pt x="66" y="0"/>
                  </a:lnTo>
                  <a:lnTo>
                    <a:pt x="82" y="0"/>
                  </a:lnTo>
                  <a:lnTo>
                    <a:pt x="82" y="15"/>
                  </a:lnTo>
                  <a:lnTo>
                    <a:pt x="66" y="15"/>
                  </a:lnTo>
                  <a:lnTo>
                    <a:pt x="66" y="15"/>
                  </a:lnTo>
                  <a:close/>
                  <a:moveTo>
                    <a:pt x="33" y="15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9" name="Freeform 139">
              <a:extLst>
                <a:ext uri="{FF2B5EF4-FFF2-40B4-BE49-F238E27FC236}">
                  <a16:creationId xmlns:a16="http://schemas.microsoft.com/office/drawing/2014/main" id="{FC929DE6-5DC8-4B20-A6B9-543087F4A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6" y="2628901"/>
              <a:ext cx="373063" cy="23813"/>
            </a:xfrm>
            <a:custGeom>
              <a:avLst/>
              <a:gdLst>
                <a:gd name="T0" fmla="*/ 0 w 235"/>
                <a:gd name="T1" fmla="*/ 15 h 15"/>
                <a:gd name="T2" fmla="*/ 0 w 235"/>
                <a:gd name="T3" fmla="*/ 0 h 15"/>
                <a:gd name="T4" fmla="*/ 235 w 235"/>
                <a:gd name="T5" fmla="*/ 0 h 15"/>
                <a:gd name="T6" fmla="*/ 235 w 235"/>
                <a:gd name="T7" fmla="*/ 15 h 15"/>
                <a:gd name="T8" fmla="*/ 0 w 235"/>
                <a:gd name="T9" fmla="*/ 15 h 15"/>
                <a:gd name="T10" fmla="*/ 0 w 2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15">
                  <a:moveTo>
                    <a:pt x="0" y="15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0" name="Freeform 140">
              <a:extLst>
                <a:ext uri="{FF2B5EF4-FFF2-40B4-BE49-F238E27FC236}">
                  <a16:creationId xmlns:a16="http://schemas.microsoft.com/office/drawing/2014/main" id="{64603A83-71F8-40E4-8FF0-A9F39426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1" y="2728913"/>
              <a:ext cx="469900" cy="209550"/>
            </a:xfrm>
            <a:custGeom>
              <a:avLst/>
              <a:gdLst>
                <a:gd name="T0" fmla="*/ 64 w 287"/>
                <a:gd name="T1" fmla="*/ 128 h 128"/>
                <a:gd name="T2" fmla="*/ 0 w 287"/>
                <a:gd name="T3" fmla="*/ 64 h 128"/>
                <a:gd name="T4" fmla="*/ 0 w 287"/>
                <a:gd name="T5" fmla="*/ 64 h 128"/>
                <a:gd name="T6" fmla="*/ 64 w 287"/>
                <a:gd name="T7" fmla="*/ 0 h 128"/>
                <a:gd name="T8" fmla="*/ 64 w 287"/>
                <a:gd name="T9" fmla="*/ 0 h 128"/>
                <a:gd name="T10" fmla="*/ 64 w 287"/>
                <a:gd name="T11" fmla="*/ 7 h 128"/>
                <a:gd name="T12" fmla="*/ 64 w 287"/>
                <a:gd name="T13" fmla="*/ 14 h 128"/>
                <a:gd name="T14" fmla="*/ 14 w 287"/>
                <a:gd name="T15" fmla="*/ 64 h 128"/>
                <a:gd name="T16" fmla="*/ 14 w 287"/>
                <a:gd name="T17" fmla="*/ 64 h 128"/>
                <a:gd name="T18" fmla="*/ 64 w 287"/>
                <a:gd name="T19" fmla="*/ 114 h 128"/>
                <a:gd name="T20" fmla="*/ 64 w 287"/>
                <a:gd name="T21" fmla="*/ 114 h 128"/>
                <a:gd name="T22" fmla="*/ 273 w 287"/>
                <a:gd name="T23" fmla="*/ 114 h 128"/>
                <a:gd name="T24" fmla="*/ 273 w 287"/>
                <a:gd name="T25" fmla="*/ 14 h 128"/>
                <a:gd name="T26" fmla="*/ 64 w 287"/>
                <a:gd name="T27" fmla="*/ 14 h 128"/>
                <a:gd name="T28" fmla="*/ 64 w 287"/>
                <a:gd name="T29" fmla="*/ 7 h 128"/>
                <a:gd name="T30" fmla="*/ 64 w 287"/>
                <a:gd name="T31" fmla="*/ 0 h 128"/>
                <a:gd name="T32" fmla="*/ 287 w 287"/>
                <a:gd name="T33" fmla="*/ 0 h 128"/>
                <a:gd name="T34" fmla="*/ 287 w 287"/>
                <a:gd name="T35" fmla="*/ 128 h 128"/>
                <a:gd name="T36" fmla="*/ 64 w 287"/>
                <a:gd name="T3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128">
                  <a:moveTo>
                    <a:pt x="64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8"/>
                    <a:pt x="2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36" y="14"/>
                    <a:pt x="14" y="36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91"/>
                    <a:pt x="36" y="114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273" y="114"/>
                    <a:pt x="273" y="114"/>
                    <a:pt x="273" y="114"/>
                  </a:cubicBezTo>
                  <a:cubicBezTo>
                    <a:pt x="273" y="14"/>
                    <a:pt x="273" y="14"/>
                    <a:pt x="27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7" y="128"/>
                    <a:pt x="287" y="128"/>
                    <a:pt x="287" y="128"/>
                  </a:cubicBezTo>
                  <a:cubicBezTo>
                    <a:pt x="64" y="128"/>
                    <a:pt x="64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1" name="Freeform 141">
              <a:extLst>
                <a:ext uri="{FF2B5EF4-FFF2-40B4-BE49-F238E27FC236}">
                  <a16:creationId xmlns:a16="http://schemas.microsoft.com/office/drawing/2014/main" id="{1D0D2D9F-1310-47EE-ACAE-DA796D461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401" y="2771776"/>
              <a:ext cx="122238" cy="122238"/>
            </a:xfrm>
            <a:custGeom>
              <a:avLst/>
              <a:gdLst>
                <a:gd name="T0" fmla="*/ 0 w 75"/>
                <a:gd name="T1" fmla="*/ 38 h 75"/>
                <a:gd name="T2" fmla="*/ 0 w 75"/>
                <a:gd name="T3" fmla="*/ 38 h 75"/>
                <a:gd name="T4" fmla="*/ 37 w 75"/>
                <a:gd name="T5" fmla="*/ 0 h 75"/>
                <a:gd name="T6" fmla="*/ 37 w 75"/>
                <a:gd name="T7" fmla="*/ 0 h 75"/>
                <a:gd name="T8" fmla="*/ 75 w 75"/>
                <a:gd name="T9" fmla="*/ 38 h 75"/>
                <a:gd name="T10" fmla="*/ 75 w 75"/>
                <a:gd name="T11" fmla="*/ 38 h 75"/>
                <a:gd name="T12" fmla="*/ 37 w 75"/>
                <a:gd name="T13" fmla="*/ 75 h 75"/>
                <a:gd name="T14" fmla="*/ 37 w 75"/>
                <a:gd name="T15" fmla="*/ 75 h 75"/>
                <a:gd name="T16" fmla="*/ 0 w 75"/>
                <a:gd name="T17" fmla="*/ 38 h 75"/>
                <a:gd name="T18" fmla="*/ 14 w 75"/>
                <a:gd name="T19" fmla="*/ 38 h 75"/>
                <a:gd name="T20" fmla="*/ 37 w 75"/>
                <a:gd name="T21" fmla="*/ 61 h 75"/>
                <a:gd name="T22" fmla="*/ 37 w 75"/>
                <a:gd name="T23" fmla="*/ 61 h 75"/>
                <a:gd name="T24" fmla="*/ 61 w 75"/>
                <a:gd name="T25" fmla="*/ 38 h 75"/>
                <a:gd name="T26" fmla="*/ 61 w 75"/>
                <a:gd name="T27" fmla="*/ 38 h 75"/>
                <a:gd name="T28" fmla="*/ 37 w 75"/>
                <a:gd name="T29" fmla="*/ 14 h 75"/>
                <a:gd name="T30" fmla="*/ 37 w 75"/>
                <a:gd name="T31" fmla="*/ 14 h 75"/>
                <a:gd name="T32" fmla="*/ 14 w 75"/>
                <a:gd name="T33" fmla="*/ 38 h 75"/>
                <a:gd name="T34" fmla="*/ 14 w 75"/>
                <a:gd name="T3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8" y="0"/>
                    <a:pt x="74" y="17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58"/>
                    <a:pt x="5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17" y="75"/>
                    <a:pt x="0" y="58"/>
                    <a:pt x="0" y="38"/>
                  </a:cubicBezTo>
                  <a:close/>
                  <a:moveTo>
                    <a:pt x="14" y="38"/>
                  </a:moveTo>
                  <a:cubicBezTo>
                    <a:pt x="14" y="51"/>
                    <a:pt x="24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50" y="61"/>
                    <a:pt x="60" y="51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25"/>
                    <a:pt x="50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4" y="14"/>
                    <a:pt x="14" y="25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2" name="Freeform 142">
              <a:extLst>
                <a:ext uri="{FF2B5EF4-FFF2-40B4-BE49-F238E27FC236}">
                  <a16:creationId xmlns:a16="http://schemas.microsoft.com/office/drawing/2014/main" id="{F97EA568-3B55-46E5-AD2D-CF89EDD2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2495551"/>
              <a:ext cx="715963" cy="530225"/>
            </a:xfrm>
            <a:custGeom>
              <a:avLst/>
              <a:gdLst>
                <a:gd name="T0" fmla="*/ 384 w 451"/>
                <a:gd name="T1" fmla="*/ 334 h 334"/>
                <a:gd name="T2" fmla="*/ 384 w 451"/>
                <a:gd name="T3" fmla="*/ 319 h 334"/>
                <a:gd name="T4" fmla="*/ 437 w 451"/>
                <a:gd name="T5" fmla="*/ 319 h 334"/>
                <a:gd name="T6" fmla="*/ 437 w 451"/>
                <a:gd name="T7" fmla="*/ 14 h 334"/>
                <a:gd name="T8" fmla="*/ 14 w 451"/>
                <a:gd name="T9" fmla="*/ 14 h 334"/>
                <a:gd name="T10" fmla="*/ 14 w 451"/>
                <a:gd name="T11" fmla="*/ 48 h 334"/>
                <a:gd name="T12" fmla="*/ 14 w 451"/>
                <a:gd name="T13" fmla="*/ 48 h 334"/>
                <a:gd name="T14" fmla="*/ 0 w 451"/>
                <a:gd name="T15" fmla="*/ 48 h 334"/>
                <a:gd name="T16" fmla="*/ 0 w 451"/>
                <a:gd name="T17" fmla="*/ 0 h 334"/>
                <a:gd name="T18" fmla="*/ 451 w 451"/>
                <a:gd name="T19" fmla="*/ 0 h 334"/>
                <a:gd name="T20" fmla="*/ 451 w 451"/>
                <a:gd name="T21" fmla="*/ 334 h 334"/>
                <a:gd name="T22" fmla="*/ 384 w 451"/>
                <a:gd name="T23" fmla="*/ 334 h 334"/>
                <a:gd name="T24" fmla="*/ 384 w 451"/>
                <a:gd name="T2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1" h="334">
                  <a:moveTo>
                    <a:pt x="384" y="334"/>
                  </a:moveTo>
                  <a:lnTo>
                    <a:pt x="384" y="319"/>
                  </a:lnTo>
                  <a:lnTo>
                    <a:pt x="437" y="319"/>
                  </a:lnTo>
                  <a:lnTo>
                    <a:pt x="437" y="14"/>
                  </a:lnTo>
                  <a:lnTo>
                    <a:pt x="14" y="1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334"/>
                  </a:lnTo>
                  <a:lnTo>
                    <a:pt x="384" y="334"/>
                  </a:lnTo>
                  <a:lnTo>
                    <a:pt x="384" y="3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3" name="Freeform 143">
              <a:extLst>
                <a:ext uri="{FF2B5EF4-FFF2-40B4-BE49-F238E27FC236}">
                  <a16:creationId xmlns:a16="http://schemas.microsoft.com/office/drawing/2014/main" id="{4581C22B-4C54-46B6-AC17-C00122F49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938" y="3040063"/>
              <a:ext cx="131763" cy="47625"/>
            </a:xfrm>
            <a:custGeom>
              <a:avLst/>
              <a:gdLst>
                <a:gd name="T0" fmla="*/ 62 w 81"/>
                <a:gd name="T1" fmla="*/ 19 h 29"/>
                <a:gd name="T2" fmla="*/ 54 w 81"/>
                <a:gd name="T3" fmla="*/ 14 h 29"/>
                <a:gd name="T4" fmla="*/ 54 w 81"/>
                <a:gd name="T5" fmla="*/ 14 h 29"/>
                <a:gd name="T6" fmla="*/ 46 w 81"/>
                <a:gd name="T7" fmla="*/ 19 h 29"/>
                <a:gd name="T8" fmla="*/ 46 w 81"/>
                <a:gd name="T9" fmla="*/ 19 h 29"/>
                <a:gd name="T10" fmla="*/ 27 w 81"/>
                <a:gd name="T11" fmla="*/ 29 h 29"/>
                <a:gd name="T12" fmla="*/ 27 w 81"/>
                <a:gd name="T13" fmla="*/ 29 h 29"/>
                <a:gd name="T14" fmla="*/ 9 w 81"/>
                <a:gd name="T15" fmla="*/ 19 h 29"/>
                <a:gd name="T16" fmla="*/ 9 w 81"/>
                <a:gd name="T17" fmla="*/ 19 h 29"/>
                <a:gd name="T18" fmla="*/ 0 w 81"/>
                <a:gd name="T19" fmla="*/ 14 h 29"/>
                <a:gd name="T20" fmla="*/ 0 w 81"/>
                <a:gd name="T21" fmla="*/ 14 h 29"/>
                <a:gd name="T22" fmla="*/ 0 w 81"/>
                <a:gd name="T23" fmla="*/ 0 h 29"/>
                <a:gd name="T24" fmla="*/ 19 w 81"/>
                <a:gd name="T25" fmla="*/ 10 h 29"/>
                <a:gd name="T26" fmla="*/ 19 w 81"/>
                <a:gd name="T27" fmla="*/ 10 h 29"/>
                <a:gd name="T28" fmla="*/ 27 w 81"/>
                <a:gd name="T29" fmla="*/ 15 h 29"/>
                <a:gd name="T30" fmla="*/ 27 w 81"/>
                <a:gd name="T31" fmla="*/ 15 h 29"/>
                <a:gd name="T32" fmla="*/ 35 w 81"/>
                <a:gd name="T33" fmla="*/ 10 h 29"/>
                <a:gd name="T34" fmla="*/ 35 w 81"/>
                <a:gd name="T35" fmla="*/ 10 h 29"/>
                <a:gd name="T36" fmla="*/ 54 w 81"/>
                <a:gd name="T37" fmla="*/ 0 h 29"/>
                <a:gd name="T38" fmla="*/ 54 w 81"/>
                <a:gd name="T39" fmla="*/ 0 h 29"/>
                <a:gd name="T40" fmla="*/ 73 w 81"/>
                <a:gd name="T41" fmla="*/ 10 h 29"/>
                <a:gd name="T42" fmla="*/ 73 w 81"/>
                <a:gd name="T43" fmla="*/ 10 h 29"/>
                <a:gd name="T44" fmla="*/ 81 w 81"/>
                <a:gd name="T45" fmla="*/ 15 h 29"/>
                <a:gd name="T46" fmla="*/ 81 w 81"/>
                <a:gd name="T47" fmla="*/ 15 h 29"/>
                <a:gd name="T48" fmla="*/ 81 w 81"/>
                <a:gd name="T49" fmla="*/ 29 h 29"/>
                <a:gd name="T50" fmla="*/ 81 w 81"/>
                <a:gd name="T51" fmla="*/ 29 h 29"/>
                <a:gd name="T52" fmla="*/ 81 w 81"/>
                <a:gd name="T53" fmla="*/ 29 h 29"/>
                <a:gd name="T54" fmla="*/ 62 w 81"/>
                <a:gd name="T55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29">
                  <a:moveTo>
                    <a:pt x="62" y="19"/>
                  </a:moveTo>
                  <a:cubicBezTo>
                    <a:pt x="59" y="15"/>
                    <a:pt x="58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0" y="14"/>
                    <a:pt x="50" y="15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23"/>
                    <a:pt x="3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7" y="29"/>
                    <a:pt x="12" y="23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5" y="15"/>
                    <a:pt x="4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6" y="6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14"/>
                    <a:pt x="24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1" y="15"/>
                    <a:pt x="32" y="14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6"/>
                    <a:pt x="4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4" y="0"/>
                    <a:pt x="70" y="6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6" y="14"/>
                    <a:pt x="77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1" y="29"/>
                    <a:pt x="65" y="23"/>
                    <a:pt x="62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64" name="Freeform 144">
              <a:extLst>
                <a:ext uri="{FF2B5EF4-FFF2-40B4-BE49-F238E27FC236}">
                  <a16:creationId xmlns:a16="http://schemas.microsoft.com/office/drawing/2014/main" id="{1474699F-550F-4E08-95A5-F47F5B3FE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3063876"/>
              <a:ext cx="77788" cy="23813"/>
            </a:xfrm>
            <a:custGeom>
              <a:avLst/>
              <a:gdLst>
                <a:gd name="T0" fmla="*/ 33 w 49"/>
                <a:gd name="T1" fmla="*/ 15 h 15"/>
                <a:gd name="T2" fmla="*/ 33 w 49"/>
                <a:gd name="T3" fmla="*/ 0 h 15"/>
                <a:gd name="T4" fmla="*/ 49 w 49"/>
                <a:gd name="T5" fmla="*/ 0 h 15"/>
                <a:gd name="T6" fmla="*/ 49 w 49"/>
                <a:gd name="T7" fmla="*/ 15 h 15"/>
                <a:gd name="T8" fmla="*/ 33 w 49"/>
                <a:gd name="T9" fmla="*/ 15 h 15"/>
                <a:gd name="T10" fmla="*/ 33 w 49"/>
                <a:gd name="T11" fmla="*/ 15 h 15"/>
                <a:gd name="T12" fmla="*/ 0 w 49"/>
                <a:gd name="T13" fmla="*/ 15 h 15"/>
                <a:gd name="T14" fmla="*/ 0 w 49"/>
                <a:gd name="T15" fmla="*/ 0 h 15"/>
                <a:gd name="T16" fmla="*/ 16 w 49"/>
                <a:gd name="T17" fmla="*/ 0 h 15"/>
                <a:gd name="T18" fmla="*/ 16 w 49"/>
                <a:gd name="T19" fmla="*/ 15 h 15"/>
                <a:gd name="T20" fmla="*/ 0 w 49"/>
                <a:gd name="T21" fmla="*/ 15 h 15"/>
                <a:gd name="T22" fmla="*/ 0 w 49"/>
                <a:gd name="T2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5">
                  <a:moveTo>
                    <a:pt x="33" y="15"/>
                  </a:moveTo>
                  <a:lnTo>
                    <a:pt x="33" y="0"/>
                  </a:lnTo>
                  <a:lnTo>
                    <a:pt x="49" y="0"/>
                  </a:lnTo>
                  <a:lnTo>
                    <a:pt x="49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D1640237-8912-4FA4-A9B3-E9384BED885A}"/>
              </a:ext>
            </a:extLst>
          </p:cNvPr>
          <p:cNvGrpSpPr/>
          <p:nvPr/>
        </p:nvGrpSpPr>
        <p:grpSpPr>
          <a:xfrm>
            <a:off x="820932" y="3926371"/>
            <a:ext cx="307683" cy="344870"/>
            <a:chOff x="6118226" y="2286001"/>
            <a:chExt cx="669925" cy="735013"/>
          </a:xfrm>
          <a:solidFill>
            <a:srgbClr val="494EC2"/>
          </a:solidFill>
        </p:grpSpPr>
        <p:sp>
          <p:nvSpPr>
            <p:cNvPr id="447" name="Freeform 176">
              <a:extLst>
                <a:ext uri="{FF2B5EF4-FFF2-40B4-BE49-F238E27FC236}">
                  <a16:creationId xmlns:a16="http://schemas.microsoft.com/office/drawing/2014/main" id="{7727C72B-D91B-4351-B267-BA21226DB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5226" y="2286001"/>
              <a:ext cx="428625" cy="596900"/>
            </a:xfrm>
            <a:custGeom>
              <a:avLst/>
              <a:gdLst>
                <a:gd name="T0" fmla="*/ 127 w 262"/>
                <a:gd name="T1" fmla="*/ 362 h 365"/>
                <a:gd name="T2" fmla="*/ 64 w 262"/>
                <a:gd name="T3" fmla="*/ 300 h 365"/>
                <a:gd name="T4" fmla="*/ 64 w 262"/>
                <a:gd name="T5" fmla="*/ 300 h 365"/>
                <a:gd name="T6" fmla="*/ 0 w 262"/>
                <a:gd name="T7" fmla="*/ 151 h 365"/>
                <a:gd name="T8" fmla="*/ 0 w 262"/>
                <a:gd name="T9" fmla="*/ 151 h 365"/>
                <a:gd name="T10" fmla="*/ 1 w 262"/>
                <a:gd name="T11" fmla="*/ 139 h 365"/>
                <a:gd name="T12" fmla="*/ 1 w 262"/>
                <a:gd name="T13" fmla="*/ 139 h 365"/>
                <a:gd name="T14" fmla="*/ 0 w 262"/>
                <a:gd name="T15" fmla="*/ 131 h 365"/>
                <a:gd name="T16" fmla="*/ 0 w 262"/>
                <a:gd name="T17" fmla="*/ 131 h 365"/>
                <a:gd name="T18" fmla="*/ 131 w 262"/>
                <a:gd name="T19" fmla="*/ 0 h 365"/>
                <a:gd name="T20" fmla="*/ 131 w 262"/>
                <a:gd name="T21" fmla="*/ 0 h 365"/>
                <a:gd name="T22" fmla="*/ 262 w 262"/>
                <a:gd name="T23" fmla="*/ 131 h 365"/>
                <a:gd name="T24" fmla="*/ 262 w 262"/>
                <a:gd name="T25" fmla="*/ 131 h 365"/>
                <a:gd name="T26" fmla="*/ 261 w 262"/>
                <a:gd name="T27" fmla="*/ 139 h 365"/>
                <a:gd name="T28" fmla="*/ 261 w 262"/>
                <a:gd name="T29" fmla="*/ 139 h 365"/>
                <a:gd name="T30" fmla="*/ 262 w 262"/>
                <a:gd name="T31" fmla="*/ 151 h 365"/>
                <a:gd name="T32" fmla="*/ 262 w 262"/>
                <a:gd name="T33" fmla="*/ 151 h 365"/>
                <a:gd name="T34" fmla="*/ 198 w 262"/>
                <a:gd name="T35" fmla="*/ 300 h 365"/>
                <a:gd name="T36" fmla="*/ 198 w 262"/>
                <a:gd name="T37" fmla="*/ 300 h 365"/>
                <a:gd name="T38" fmla="*/ 135 w 262"/>
                <a:gd name="T39" fmla="*/ 362 h 365"/>
                <a:gd name="T40" fmla="*/ 135 w 262"/>
                <a:gd name="T41" fmla="*/ 362 h 365"/>
                <a:gd name="T42" fmla="*/ 131 w 262"/>
                <a:gd name="T43" fmla="*/ 365 h 365"/>
                <a:gd name="T44" fmla="*/ 127 w 262"/>
                <a:gd name="T45" fmla="*/ 362 h 365"/>
                <a:gd name="T46" fmla="*/ 14 w 262"/>
                <a:gd name="T47" fmla="*/ 131 h 365"/>
                <a:gd name="T48" fmla="*/ 15 w 262"/>
                <a:gd name="T49" fmla="*/ 138 h 365"/>
                <a:gd name="T50" fmla="*/ 15 w 262"/>
                <a:gd name="T51" fmla="*/ 138 h 365"/>
                <a:gd name="T52" fmla="*/ 15 w 262"/>
                <a:gd name="T53" fmla="*/ 138 h 365"/>
                <a:gd name="T54" fmla="*/ 15 w 262"/>
                <a:gd name="T55" fmla="*/ 139 h 365"/>
                <a:gd name="T56" fmla="*/ 14 w 262"/>
                <a:gd name="T57" fmla="*/ 151 h 365"/>
                <a:gd name="T58" fmla="*/ 14 w 262"/>
                <a:gd name="T59" fmla="*/ 151 h 365"/>
                <a:gd name="T60" fmla="*/ 130 w 262"/>
                <a:gd name="T61" fmla="*/ 347 h 365"/>
                <a:gd name="T62" fmla="*/ 130 w 262"/>
                <a:gd name="T63" fmla="*/ 347 h 365"/>
                <a:gd name="T64" fmla="*/ 131 w 262"/>
                <a:gd name="T65" fmla="*/ 347 h 365"/>
                <a:gd name="T66" fmla="*/ 131 w 262"/>
                <a:gd name="T67" fmla="*/ 347 h 365"/>
                <a:gd name="T68" fmla="*/ 132 w 262"/>
                <a:gd name="T69" fmla="*/ 347 h 365"/>
                <a:gd name="T70" fmla="*/ 132 w 262"/>
                <a:gd name="T71" fmla="*/ 347 h 365"/>
                <a:gd name="T72" fmla="*/ 146 w 262"/>
                <a:gd name="T73" fmla="*/ 335 h 365"/>
                <a:gd name="T74" fmla="*/ 146 w 262"/>
                <a:gd name="T75" fmla="*/ 335 h 365"/>
                <a:gd name="T76" fmla="*/ 187 w 262"/>
                <a:gd name="T77" fmla="*/ 292 h 365"/>
                <a:gd name="T78" fmla="*/ 187 w 262"/>
                <a:gd name="T79" fmla="*/ 292 h 365"/>
                <a:gd name="T80" fmla="*/ 248 w 262"/>
                <a:gd name="T81" fmla="*/ 151 h 365"/>
                <a:gd name="T82" fmla="*/ 248 w 262"/>
                <a:gd name="T83" fmla="*/ 151 h 365"/>
                <a:gd name="T84" fmla="*/ 247 w 262"/>
                <a:gd name="T85" fmla="*/ 139 h 365"/>
                <a:gd name="T86" fmla="*/ 247 w 262"/>
                <a:gd name="T87" fmla="*/ 139 h 365"/>
                <a:gd name="T88" fmla="*/ 247 w 262"/>
                <a:gd name="T89" fmla="*/ 139 h 365"/>
                <a:gd name="T90" fmla="*/ 247 w 262"/>
                <a:gd name="T91" fmla="*/ 138 h 365"/>
                <a:gd name="T92" fmla="*/ 248 w 262"/>
                <a:gd name="T93" fmla="*/ 131 h 365"/>
                <a:gd name="T94" fmla="*/ 248 w 262"/>
                <a:gd name="T95" fmla="*/ 131 h 365"/>
                <a:gd name="T96" fmla="*/ 131 w 262"/>
                <a:gd name="T97" fmla="*/ 14 h 365"/>
                <a:gd name="T98" fmla="*/ 131 w 262"/>
                <a:gd name="T99" fmla="*/ 14 h 365"/>
                <a:gd name="T100" fmla="*/ 14 w 262"/>
                <a:gd name="T101" fmla="*/ 13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2" h="365">
                  <a:moveTo>
                    <a:pt x="127" y="362"/>
                  </a:moveTo>
                  <a:cubicBezTo>
                    <a:pt x="127" y="362"/>
                    <a:pt x="95" y="338"/>
                    <a:pt x="64" y="300"/>
                  </a:cubicBezTo>
                  <a:cubicBezTo>
                    <a:pt x="64" y="300"/>
                    <a:pt x="64" y="300"/>
                    <a:pt x="64" y="300"/>
                  </a:cubicBezTo>
                  <a:cubicBezTo>
                    <a:pt x="32" y="263"/>
                    <a:pt x="0" y="210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47"/>
                    <a:pt x="0" y="143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6"/>
                    <a:pt x="0" y="134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59"/>
                    <a:pt x="59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203" y="0"/>
                    <a:pt x="262" y="59"/>
                    <a:pt x="262" y="131"/>
                  </a:cubicBezTo>
                  <a:cubicBezTo>
                    <a:pt x="262" y="131"/>
                    <a:pt x="262" y="131"/>
                    <a:pt x="262" y="131"/>
                  </a:cubicBezTo>
                  <a:cubicBezTo>
                    <a:pt x="262" y="134"/>
                    <a:pt x="262" y="136"/>
                    <a:pt x="26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2" y="143"/>
                    <a:pt x="262" y="147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ubicBezTo>
                    <a:pt x="262" y="210"/>
                    <a:pt x="230" y="263"/>
                    <a:pt x="198" y="300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67" y="338"/>
                    <a:pt x="135" y="362"/>
                    <a:pt x="135" y="362"/>
                  </a:cubicBezTo>
                  <a:cubicBezTo>
                    <a:pt x="135" y="362"/>
                    <a:pt x="135" y="362"/>
                    <a:pt x="135" y="362"/>
                  </a:cubicBezTo>
                  <a:cubicBezTo>
                    <a:pt x="131" y="365"/>
                    <a:pt x="131" y="365"/>
                    <a:pt x="131" y="365"/>
                  </a:cubicBezTo>
                  <a:cubicBezTo>
                    <a:pt x="127" y="362"/>
                    <a:pt x="127" y="362"/>
                    <a:pt x="127" y="362"/>
                  </a:cubicBezTo>
                  <a:close/>
                  <a:moveTo>
                    <a:pt x="14" y="131"/>
                  </a:moveTo>
                  <a:cubicBezTo>
                    <a:pt x="14" y="134"/>
                    <a:pt x="14" y="136"/>
                    <a:pt x="15" y="138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4" y="143"/>
                    <a:pt x="14" y="147"/>
                    <a:pt x="14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245"/>
                    <a:pt x="107" y="328"/>
                    <a:pt x="130" y="347"/>
                  </a:cubicBezTo>
                  <a:cubicBezTo>
                    <a:pt x="130" y="347"/>
                    <a:pt x="130" y="347"/>
                    <a:pt x="130" y="347"/>
                  </a:cubicBezTo>
                  <a:cubicBezTo>
                    <a:pt x="130" y="347"/>
                    <a:pt x="131" y="347"/>
                    <a:pt x="131" y="347"/>
                  </a:cubicBezTo>
                  <a:cubicBezTo>
                    <a:pt x="131" y="347"/>
                    <a:pt x="131" y="347"/>
                    <a:pt x="131" y="347"/>
                  </a:cubicBezTo>
                  <a:cubicBezTo>
                    <a:pt x="131" y="347"/>
                    <a:pt x="132" y="347"/>
                    <a:pt x="132" y="347"/>
                  </a:cubicBezTo>
                  <a:cubicBezTo>
                    <a:pt x="132" y="347"/>
                    <a:pt x="132" y="347"/>
                    <a:pt x="132" y="347"/>
                  </a:cubicBezTo>
                  <a:cubicBezTo>
                    <a:pt x="135" y="344"/>
                    <a:pt x="140" y="340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57" y="325"/>
                    <a:pt x="172" y="310"/>
                    <a:pt x="187" y="292"/>
                  </a:cubicBezTo>
                  <a:cubicBezTo>
                    <a:pt x="187" y="292"/>
                    <a:pt x="187" y="292"/>
                    <a:pt x="187" y="292"/>
                  </a:cubicBezTo>
                  <a:cubicBezTo>
                    <a:pt x="218" y="255"/>
                    <a:pt x="248" y="205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8" y="147"/>
                    <a:pt x="248" y="143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8" y="136"/>
                    <a:pt x="248" y="134"/>
                    <a:pt x="248" y="131"/>
                  </a:cubicBezTo>
                  <a:cubicBezTo>
                    <a:pt x="248" y="131"/>
                    <a:pt x="248" y="131"/>
                    <a:pt x="248" y="131"/>
                  </a:cubicBezTo>
                  <a:cubicBezTo>
                    <a:pt x="248" y="67"/>
                    <a:pt x="195" y="15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67" y="15"/>
                    <a:pt x="14" y="67"/>
                    <a:pt x="14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48" name="Freeform 178">
              <a:extLst>
                <a:ext uri="{FF2B5EF4-FFF2-40B4-BE49-F238E27FC236}">
                  <a16:creationId xmlns:a16="http://schemas.microsoft.com/office/drawing/2014/main" id="{BACEE4A8-C5C9-4CFC-B25B-3E34473D2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76" y="2339976"/>
              <a:ext cx="314325" cy="312738"/>
            </a:xfrm>
            <a:custGeom>
              <a:avLst/>
              <a:gdLst>
                <a:gd name="T0" fmla="*/ 0 w 192"/>
                <a:gd name="T1" fmla="*/ 96 h 191"/>
                <a:gd name="T2" fmla="*/ 96 w 192"/>
                <a:gd name="T3" fmla="*/ 0 h 191"/>
                <a:gd name="T4" fmla="*/ 96 w 192"/>
                <a:gd name="T5" fmla="*/ 0 h 191"/>
                <a:gd name="T6" fmla="*/ 192 w 192"/>
                <a:gd name="T7" fmla="*/ 96 h 191"/>
                <a:gd name="T8" fmla="*/ 192 w 192"/>
                <a:gd name="T9" fmla="*/ 96 h 191"/>
                <a:gd name="T10" fmla="*/ 96 w 192"/>
                <a:gd name="T11" fmla="*/ 191 h 191"/>
                <a:gd name="T12" fmla="*/ 96 w 192"/>
                <a:gd name="T13" fmla="*/ 191 h 191"/>
                <a:gd name="T14" fmla="*/ 0 w 192"/>
                <a:gd name="T15" fmla="*/ 96 h 191"/>
                <a:gd name="T16" fmla="*/ 14 w 192"/>
                <a:gd name="T17" fmla="*/ 96 h 191"/>
                <a:gd name="T18" fmla="*/ 96 w 192"/>
                <a:gd name="T19" fmla="*/ 177 h 191"/>
                <a:gd name="T20" fmla="*/ 96 w 192"/>
                <a:gd name="T21" fmla="*/ 177 h 191"/>
                <a:gd name="T22" fmla="*/ 178 w 192"/>
                <a:gd name="T23" fmla="*/ 96 h 191"/>
                <a:gd name="T24" fmla="*/ 178 w 192"/>
                <a:gd name="T25" fmla="*/ 96 h 191"/>
                <a:gd name="T26" fmla="*/ 96 w 192"/>
                <a:gd name="T27" fmla="*/ 14 h 191"/>
                <a:gd name="T28" fmla="*/ 96 w 192"/>
                <a:gd name="T29" fmla="*/ 14 h 191"/>
                <a:gd name="T30" fmla="*/ 14 w 192"/>
                <a:gd name="T31" fmla="*/ 96 h 191"/>
                <a:gd name="T32" fmla="*/ 14 w 192"/>
                <a:gd name="T33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91">
                  <a:moveTo>
                    <a:pt x="0" y="96"/>
                  </a:moveTo>
                  <a:cubicBezTo>
                    <a:pt x="0" y="43"/>
                    <a:pt x="43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148"/>
                    <a:pt x="149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43" y="191"/>
                    <a:pt x="0" y="148"/>
                    <a:pt x="0" y="96"/>
                  </a:cubicBezTo>
                  <a:close/>
                  <a:moveTo>
                    <a:pt x="14" y="96"/>
                  </a:moveTo>
                  <a:cubicBezTo>
                    <a:pt x="14" y="141"/>
                    <a:pt x="51" y="177"/>
                    <a:pt x="96" y="177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141" y="177"/>
                    <a:pt x="178" y="141"/>
                    <a:pt x="178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8" y="50"/>
                    <a:pt x="141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51" y="14"/>
                    <a:pt x="14" y="50"/>
                    <a:pt x="14" y="96"/>
                  </a:cubicBezTo>
                  <a:cubicBezTo>
                    <a:pt x="14" y="96"/>
                    <a:pt x="14" y="96"/>
                    <a:pt x="14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49" name="Freeform 181">
              <a:extLst>
                <a:ext uri="{FF2B5EF4-FFF2-40B4-BE49-F238E27FC236}">
                  <a16:creationId xmlns:a16="http://schemas.microsoft.com/office/drawing/2014/main" id="{2F13E579-3430-4322-BF84-0325E5D1A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6" y="2863851"/>
              <a:ext cx="454025" cy="22225"/>
            </a:xfrm>
            <a:custGeom>
              <a:avLst/>
              <a:gdLst>
                <a:gd name="T0" fmla="*/ 0 w 286"/>
                <a:gd name="T1" fmla="*/ 14 h 14"/>
                <a:gd name="T2" fmla="*/ 0 w 286"/>
                <a:gd name="T3" fmla="*/ 0 h 14"/>
                <a:gd name="T4" fmla="*/ 286 w 286"/>
                <a:gd name="T5" fmla="*/ 0 h 14"/>
                <a:gd name="T6" fmla="*/ 286 w 286"/>
                <a:gd name="T7" fmla="*/ 14 h 14"/>
                <a:gd name="T8" fmla="*/ 0 w 286"/>
                <a:gd name="T9" fmla="*/ 14 h 14"/>
                <a:gd name="T10" fmla="*/ 0 w 28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14">
                  <a:moveTo>
                    <a:pt x="0" y="14"/>
                  </a:moveTo>
                  <a:lnTo>
                    <a:pt x="0" y="0"/>
                  </a:lnTo>
                  <a:lnTo>
                    <a:pt x="286" y="0"/>
                  </a:lnTo>
                  <a:lnTo>
                    <a:pt x="28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0" name="Freeform 182">
              <a:extLst>
                <a:ext uri="{FF2B5EF4-FFF2-40B4-BE49-F238E27FC236}">
                  <a16:creationId xmlns:a16="http://schemas.microsoft.com/office/drawing/2014/main" id="{EA3458C7-90F8-442A-AECD-59EAD8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2922588"/>
              <a:ext cx="644525" cy="22225"/>
            </a:xfrm>
            <a:custGeom>
              <a:avLst/>
              <a:gdLst>
                <a:gd name="T0" fmla="*/ 0 w 406"/>
                <a:gd name="T1" fmla="*/ 14 h 14"/>
                <a:gd name="T2" fmla="*/ 0 w 406"/>
                <a:gd name="T3" fmla="*/ 0 h 14"/>
                <a:gd name="T4" fmla="*/ 406 w 406"/>
                <a:gd name="T5" fmla="*/ 0 h 14"/>
                <a:gd name="T6" fmla="*/ 406 w 406"/>
                <a:gd name="T7" fmla="*/ 14 h 14"/>
                <a:gd name="T8" fmla="*/ 0 w 406"/>
                <a:gd name="T9" fmla="*/ 14 h 14"/>
                <a:gd name="T10" fmla="*/ 0 w 40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14">
                  <a:moveTo>
                    <a:pt x="0" y="14"/>
                  </a:moveTo>
                  <a:lnTo>
                    <a:pt x="0" y="0"/>
                  </a:lnTo>
                  <a:lnTo>
                    <a:pt x="406" y="0"/>
                  </a:lnTo>
                  <a:lnTo>
                    <a:pt x="40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1" name="Freeform 183">
              <a:extLst>
                <a:ext uri="{FF2B5EF4-FFF2-40B4-BE49-F238E27FC236}">
                  <a16:creationId xmlns:a16="http://schemas.microsoft.com/office/drawing/2014/main" id="{98C8A69D-AF25-4A2B-ACA9-EE27BDE45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6" y="2997201"/>
              <a:ext cx="114300" cy="23813"/>
            </a:xfrm>
            <a:custGeom>
              <a:avLst/>
              <a:gdLst>
                <a:gd name="T0" fmla="*/ 0 w 72"/>
                <a:gd name="T1" fmla="*/ 15 h 15"/>
                <a:gd name="T2" fmla="*/ 0 w 72"/>
                <a:gd name="T3" fmla="*/ 0 h 15"/>
                <a:gd name="T4" fmla="*/ 72 w 72"/>
                <a:gd name="T5" fmla="*/ 0 h 15"/>
                <a:gd name="T6" fmla="*/ 72 w 72"/>
                <a:gd name="T7" fmla="*/ 15 h 15"/>
                <a:gd name="T8" fmla="*/ 0 w 72"/>
                <a:gd name="T9" fmla="*/ 15 h 15"/>
                <a:gd name="T10" fmla="*/ 0 w 7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">
                  <a:moveTo>
                    <a:pt x="0" y="15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2" name="Freeform 184">
              <a:extLst>
                <a:ext uri="{FF2B5EF4-FFF2-40B4-BE49-F238E27FC236}">
                  <a16:creationId xmlns:a16="http://schemas.microsoft.com/office/drawing/2014/main" id="{49E4D08E-89FD-4817-8ADB-5D44C62D9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6" y="2997201"/>
              <a:ext cx="114300" cy="23813"/>
            </a:xfrm>
            <a:custGeom>
              <a:avLst/>
              <a:gdLst>
                <a:gd name="T0" fmla="*/ 0 w 72"/>
                <a:gd name="T1" fmla="*/ 15 h 15"/>
                <a:gd name="T2" fmla="*/ 0 w 72"/>
                <a:gd name="T3" fmla="*/ 0 h 15"/>
                <a:gd name="T4" fmla="*/ 72 w 72"/>
                <a:gd name="T5" fmla="*/ 0 h 15"/>
                <a:gd name="T6" fmla="*/ 72 w 72"/>
                <a:gd name="T7" fmla="*/ 15 h 15"/>
                <a:gd name="T8" fmla="*/ 0 w 72"/>
                <a:gd name="T9" fmla="*/ 15 h 15"/>
                <a:gd name="T10" fmla="*/ 0 w 7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">
                  <a:moveTo>
                    <a:pt x="0" y="15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3" name="Freeform 185">
              <a:extLst>
                <a:ext uri="{FF2B5EF4-FFF2-40B4-BE49-F238E27FC236}">
                  <a16:creationId xmlns:a16="http://schemas.microsoft.com/office/drawing/2014/main" id="{06AE5EA1-FD18-43A7-B1C4-888F0069F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2997201"/>
              <a:ext cx="115888" cy="23813"/>
            </a:xfrm>
            <a:custGeom>
              <a:avLst/>
              <a:gdLst>
                <a:gd name="T0" fmla="*/ 0 w 73"/>
                <a:gd name="T1" fmla="*/ 15 h 15"/>
                <a:gd name="T2" fmla="*/ 0 w 73"/>
                <a:gd name="T3" fmla="*/ 0 h 15"/>
                <a:gd name="T4" fmla="*/ 73 w 73"/>
                <a:gd name="T5" fmla="*/ 0 h 15"/>
                <a:gd name="T6" fmla="*/ 73 w 73"/>
                <a:gd name="T7" fmla="*/ 15 h 15"/>
                <a:gd name="T8" fmla="*/ 0 w 73"/>
                <a:gd name="T9" fmla="*/ 15 h 15"/>
                <a:gd name="T10" fmla="*/ 0 w 7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5">
                  <a:moveTo>
                    <a:pt x="0" y="15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454" name="Freeform 186">
              <a:extLst>
                <a:ext uri="{FF2B5EF4-FFF2-40B4-BE49-F238E27FC236}">
                  <a16:creationId xmlns:a16="http://schemas.microsoft.com/office/drawing/2014/main" id="{F4C76D8F-43C6-44BF-8EC8-A85AA7A13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2997201"/>
              <a:ext cx="114300" cy="23813"/>
            </a:xfrm>
            <a:custGeom>
              <a:avLst/>
              <a:gdLst>
                <a:gd name="T0" fmla="*/ 0 w 72"/>
                <a:gd name="T1" fmla="*/ 15 h 15"/>
                <a:gd name="T2" fmla="*/ 0 w 72"/>
                <a:gd name="T3" fmla="*/ 0 h 15"/>
                <a:gd name="T4" fmla="*/ 72 w 72"/>
                <a:gd name="T5" fmla="*/ 0 h 15"/>
                <a:gd name="T6" fmla="*/ 72 w 72"/>
                <a:gd name="T7" fmla="*/ 15 h 15"/>
                <a:gd name="T8" fmla="*/ 0 w 72"/>
                <a:gd name="T9" fmla="*/ 15 h 15"/>
                <a:gd name="T10" fmla="*/ 0 w 7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">
                  <a:moveTo>
                    <a:pt x="0" y="15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</p:grpSp>
      <p:grpSp>
        <p:nvGrpSpPr>
          <p:cNvPr id="412" name="Группа 411">
            <a:extLst>
              <a:ext uri="{FF2B5EF4-FFF2-40B4-BE49-F238E27FC236}">
                <a16:creationId xmlns:a16="http://schemas.microsoft.com/office/drawing/2014/main" id="{755C0150-C7FB-4167-95D6-16AF1229ABF6}"/>
              </a:ext>
            </a:extLst>
          </p:cNvPr>
          <p:cNvGrpSpPr/>
          <p:nvPr/>
        </p:nvGrpSpPr>
        <p:grpSpPr>
          <a:xfrm>
            <a:off x="5952188" y="1382652"/>
            <a:ext cx="723119" cy="435327"/>
            <a:chOff x="-910128" y="3661609"/>
            <a:chExt cx="886315" cy="522288"/>
          </a:xfrm>
          <a:solidFill>
            <a:schemeClr val="bg1"/>
          </a:solidFill>
        </p:grpSpPr>
        <p:grpSp>
          <p:nvGrpSpPr>
            <p:cNvPr id="438" name="Group 482">
              <a:extLst>
                <a:ext uri="{FF2B5EF4-FFF2-40B4-BE49-F238E27FC236}">
                  <a16:creationId xmlns:a16="http://schemas.microsoft.com/office/drawing/2014/main" id="{65A7A8AB-1016-4F28-AC17-2A8B9287F689}"/>
                </a:ext>
              </a:extLst>
            </p:cNvPr>
            <p:cNvGrpSpPr/>
            <p:nvPr/>
          </p:nvGrpSpPr>
          <p:grpSpPr>
            <a:xfrm>
              <a:off x="-910128" y="3661609"/>
              <a:ext cx="833437" cy="522288"/>
              <a:chOff x="6556375" y="4125912"/>
              <a:chExt cx="833437" cy="522288"/>
            </a:xfrm>
            <a:grpFill/>
          </p:grpSpPr>
          <p:sp>
            <p:nvSpPr>
              <p:cNvPr id="440" name="Freeform 115">
                <a:extLst>
                  <a:ext uri="{FF2B5EF4-FFF2-40B4-BE49-F238E27FC236}">
                    <a16:creationId xmlns:a16="http://schemas.microsoft.com/office/drawing/2014/main" id="{22DB1B02-7FED-45E6-A110-45A7E37DDE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6375" y="4125912"/>
                <a:ext cx="522287" cy="522288"/>
              </a:xfrm>
              <a:custGeom>
                <a:avLst/>
                <a:gdLst>
                  <a:gd name="T0" fmla="*/ 0 w 315"/>
                  <a:gd name="T1" fmla="*/ 158 h 315"/>
                  <a:gd name="T2" fmla="*/ 158 w 315"/>
                  <a:gd name="T3" fmla="*/ 0 h 315"/>
                  <a:gd name="T4" fmla="*/ 158 w 315"/>
                  <a:gd name="T5" fmla="*/ 0 h 315"/>
                  <a:gd name="T6" fmla="*/ 158 w 315"/>
                  <a:gd name="T7" fmla="*/ 7 h 315"/>
                  <a:gd name="T8" fmla="*/ 158 w 315"/>
                  <a:gd name="T9" fmla="*/ 0 h 315"/>
                  <a:gd name="T10" fmla="*/ 164 w 315"/>
                  <a:gd name="T11" fmla="*/ 0 h 315"/>
                  <a:gd name="T12" fmla="*/ 164 w 315"/>
                  <a:gd name="T13" fmla="*/ 151 h 315"/>
                  <a:gd name="T14" fmla="*/ 315 w 315"/>
                  <a:gd name="T15" fmla="*/ 151 h 315"/>
                  <a:gd name="T16" fmla="*/ 315 w 315"/>
                  <a:gd name="T17" fmla="*/ 158 h 315"/>
                  <a:gd name="T18" fmla="*/ 158 w 315"/>
                  <a:gd name="T19" fmla="*/ 315 h 315"/>
                  <a:gd name="T20" fmla="*/ 158 w 315"/>
                  <a:gd name="T21" fmla="*/ 315 h 315"/>
                  <a:gd name="T22" fmla="*/ 0 w 315"/>
                  <a:gd name="T23" fmla="*/ 158 h 315"/>
                  <a:gd name="T24" fmla="*/ 56 w 315"/>
                  <a:gd name="T25" fmla="*/ 55 h 315"/>
                  <a:gd name="T26" fmla="*/ 13 w 315"/>
                  <a:gd name="T27" fmla="*/ 158 h 315"/>
                  <a:gd name="T28" fmla="*/ 13 w 315"/>
                  <a:gd name="T29" fmla="*/ 158 h 315"/>
                  <a:gd name="T30" fmla="*/ 56 w 315"/>
                  <a:gd name="T31" fmla="*/ 260 h 315"/>
                  <a:gd name="T32" fmla="*/ 56 w 315"/>
                  <a:gd name="T33" fmla="*/ 260 h 315"/>
                  <a:gd name="T34" fmla="*/ 158 w 315"/>
                  <a:gd name="T35" fmla="*/ 302 h 315"/>
                  <a:gd name="T36" fmla="*/ 158 w 315"/>
                  <a:gd name="T37" fmla="*/ 302 h 315"/>
                  <a:gd name="T38" fmla="*/ 260 w 315"/>
                  <a:gd name="T39" fmla="*/ 260 h 315"/>
                  <a:gd name="T40" fmla="*/ 260 w 315"/>
                  <a:gd name="T41" fmla="*/ 260 h 315"/>
                  <a:gd name="T42" fmla="*/ 302 w 315"/>
                  <a:gd name="T43" fmla="*/ 164 h 315"/>
                  <a:gd name="T44" fmla="*/ 302 w 315"/>
                  <a:gd name="T45" fmla="*/ 164 h 315"/>
                  <a:gd name="T46" fmla="*/ 151 w 315"/>
                  <a:gd name="T47" fmla="*/ 164 h 315"/>
                  <a:gd name="T48" fmla="*/ 151 w 315"/>
                  <a:gd name="T49" fmla="*/ 13 h 315"/>
                  <a:gd name="T50" fmla="*/ 56 w 315"/>
                  <a:gd name="T51" fmla="*/ 5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5" h="315">
                    <a:moveTo>
                      <a:pt x="0" y="158"/>
                    </a:moveTo>
                    <a:cubicBezTo>
                      <a:pt x="0" y="71"/>
                      <a:pt x="71" y="0"/>
                      <a:pt x="158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4" y="151"/>
                      <a:pt x="164" y="151"/>
                      <a:pt x="164" y="151"/>
                    </a:cubicBezTo>
                    <a:cubicBezTo>
                      <a:pt x="315" y="151"/>
                      <a:pt x="315" y="151"/>
                      <a:pt x="315" y="151"/>
                    </a:cubicBezTo>
                    <a:cubicBezTo>
                      <a:pt x="315" y="158"/>
                      <a:pt x="315" y="158"/>
                      <a:pt x="315" y="158"/>
                    </a:cubicBezTo>
                    <a:cubicBezTo>
                      <a:pt x="315" y="245"/>
                      <a:pt x="245" y="315"/>
                      <a:pt x="158" y="315"/>
                    </a:cubicBezTo>
                    <a:cubicBezTo>
                      <a:pt x="158" y="315"/>
                      <a:pt x="158" y="315"/>
                      <a:pt x="158" y="315"/>
                    </a:cubicBezTo>
                    <a:cubicBezTo>
                      <a:pt x="71" y="315"/>
                      <a:pt x="0" y="245"/>
                      <a:pt x="0" y="158"/>
                    </a:cubicBezTo>
                    <a:close/>
                    <a:moveTo>
                      <a:pt x="56" y="55"/>
                    </a:moveTo>
                    <a:cubicBezTo>
                      <a:pt x="30" y="82"/>
                      <a:pt x="13" y="118"/>
                      <a:pt x="13" y="158"/>
                    </a:cubicBez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97"/>
                      <a:pt x="30" y="234"/>
                      <a:pt x="56" y="260"/>
                    </a:cubicBezTo>
                    <a:cubicBezTo>
                      <a:pt x="56" y="260"/>
                      <a:pt x="56" y="260"/>
                      <a:pt x="56" y="260"/>
                    </a:cubicBezTo>
                    <a:cubicBezTo>
                      <a:pt x="82" y="286"/>
                      <a:pt x="118" y="302"/>
                      <a:pt x="158" y="302"/>
                    </a:cubicBezTo>
                    <a:cubicBezTo>
                      <a:pt x="158" y="302"/>
                      <a:pt x="158" y="302"/>
                      <a:pt x="158" y="302"/>
                    </a:cubicBezTo>
                    <a:cubicBezTo>
                      <a:pt x="198" y="302"/>
                      <a:pt x="234" y="286"/>
                      <a:pt x="260" y="260"/>
                    </a:cubicBezTo>
                    <a:cubicBezTo>
                      <a:pt x="260" y="260"/>
                      <a:pt x="260" y="260"/>
                      <a:pt x="260" y="260"/>
                    </a:cubicBezTo>
                    <a:cubicBezTo>
                      <a:pt x="285" y="235"/>
                      <a:pt x="300" y="201"/>
                      <a:pt x="302" y="164"/>
                    </a:cubicBezTo>
                    <a:cubicBezTo>
                      <a:pt x="302" y="164"/>
                      <a:pt x="302" y="164"/>
                      <a:pt x="302" y="164"/>
                    </a:cubicBezTo>
                    <a:cubicBezTo>
                      <a:pt x="151" y="164"/>
                      <a:pt x="151" y="164"/>
                      <a:pt x="151" y="164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14" y="15"/>
                      <a:pt x="80" y="31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  <p:sp>
            <p:nvSpPr>
              <p:cNvPr id="441" name="Freeform 116">
                <a:extLst>
                  <a:ext uri="{FF2B5EF4-FFF2-40B4-BE49-F238E27FC236}">
                    <a16:creationId xmlns:a16="http://schemas.microsoft.com/office/drawing/2014/main" id="{AD8E18D1-5EE1-4600-AC6C-E4EAC86BDF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4825" y="4125912"/>
                <a:ext cx="223837" cy="225425"/>
              </a:xfrm>
              <a:custGeom>
                <a:avLst/>
                <a:gdLst>
                  <a:gd name="T0" fmla="*/ 0 w 135"/>
                  <a:gd name="T1" fmla="*/ 136 h 136"/>
                  <a:gd name="T2" fmla="*/ 0 w 135"/>
                  <a:gd name="T3" fmla="*/ 7 h 136"/>
                  <a:gd name="T4" fmla="*/ 0 w 135"/>
                  <a:gd name="T5" fmla="*/ 0 h 136"/>
                  <a:gd name="T6" fmla="*/ 6 w 135"/>
                  <a:gd name="T7" fmla="*/ 0 h 136"/>
                  <a:gd name="T8" fmla="*/ 135 w 135"/>
                  <a:gd name="T9" fmla="*/ 129 h 136"/>
                  <a:gd name="T10" fmla="*/ 135 w 135"/>
                  <a:gd name="T11" fmla="*/ 129 h 136"/>
                  <a:gd name="T12" fmla="*/ 135 w 135"/>
                  <a:gd name="T13" fmla="*/ 136 h 136"/>
                  <a:gd name="T14" fmla="*/ 0 w 135"/>
                  <a:gd name="T15" fmla="*/ 136 h 136"/>
                  <a:gd name="T16" fmla="*/ 13 w 135"/>
                  <a:gd name="T17" fmla="*/ 122 h 136"/>
                  <a:gd name="T18" fmla="*/ 122 w 135"/>
                  <a:gd name="T19" fmla="*/ 122 h 136"/>
                  <a:gd name="T20" fmla="*/ 13 w 135"/>
                  <a:gd name="T21" fmla="*/ 13 h 136"/>
                  <a:gd name="T22" fmla="*/ 13 w 135"/>
                  <a:gd name="T23" fmla="*/ 13 h 136"/>
                  <a:gd name="T24" fmla="*/ 13 w 135"/>
                  <a:gd name="T25" fmla="*/ 122 h 136"/>
                  <a:gd name="T26" fmla="*/ 6 w 135"/>
                  <a:gd name="T27" fmla="*/ 13 h 136"/>
                  <a:gd name="T28" fmla="*/ 6 w 135"/>
                  <a:gd name="T29" fmla="*/ 7 h 136"/>
                  <a:gd name="T30" fmla="*/ 6 w 135"/>
                  <a:gd name="T31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36">
                    <a:moveTo>
                      <a:pt x="0" y="13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8" y="0"/>
                      <a:pt x="135" y="5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0" y="136"/>
                      <a:pt x="0" y="136"/>
                      <a:pt x="0" y="136"/>
                    </a:cubicBezTo>
                    <a:close/>
                    <a:moveTo>
                      <a:pt x="13" y="122"/>
                    </a:moveTo>
                    <a:cubicBezTo>
                      <a:pt x="122" y="122"/>
                      <a:pt x="122" y="122"/>
                      <a:pt x="122" y="122"/>
                    </a:cubicBezTo>
                    <a:cubicBezTo>
                      <a:pt x="119" y="64"/>
                      <a:pt x="72" y="17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2"/>
                      <a:pt x="13" y="122"/>
                      <a:pt x="13" y="122"/>
                    </a:cubicBezTo>
                    <a:close/>
                    <a:moveTo>
                      <a:pt x="6" y="13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  <p:sp>
            <p:nvSpPr>
              <p:cNvPr id="442" name="Freeform 117">
                <a:extLst>
                  <a:ext uri="{FF2B5EF4-FFF2-40B4-BE49-F238E27FC236}">
                    <a16:creationId xmlns:a16="http://schemas.microsoft.com/office/drawing/2014/main" id="{8CE65F8D-E017-47AE-9B07-6D6D1C6FA9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7687" y="4281487"/>
                <a:ext cx="133350" cy="22225"/>
              </a:xfrm>
              <a:custGeom>
                <a:avLst/>
                <a:gdLst>
                  <a:gd name="T0" fmla="*/ 67 w 84"/>
                  <a:gd name="T1" fmla="*/ 14 h 14"/>
                  <a:gd name="T2" fmla="*/ 67 w 84"/>
                  <a:gd name="T3" fmla="*/ 0 h 14"/>
                  <a:gd name="T4" fmla="*/ 84 w 84"/>
                  <a:gd name="T5" fmla="*/ 0 h 14"/>
                  <a:gd name="T6" fmla="*/ 84 w 84"/>
                  <a:gd name="T7" fmla="*/ 14 h 14"/>
                  <a:gd name="T8" fmla="*/ 67 w 84"/>
                  <a:gd name="T9" fmla="*/ 14 h 14"/>
                  <a:gd name="T10" fmla="*/ 67 w 84"/>
                  <a:gd name="T11" fmla="*/ 14 h 14"/>
                  <a:gd name="T12" fmla="*/ 34 w 84"/>
                  <a:gd name="T13" fmla="*/ 14 h 14"/>
                  <a:gd name="T14" fmla="*/ 34 w 84"/>
                  <a:gd name="T15" fmla="*/ 0 h 14"/>
                  <a:gd name="T16" fmla="*/ 51 w 84"/>
                  <a:gd name="T17" fmla="*/ 0 h 14"/>
                  <a:gd name="T18" fmla="*/ 51 w 84"/>
                  <a:gd name="T19" fmla="*/ 14 h 14"/>
                  <a:gd name="T20" fmla="*/ 34 w 84"/>
                  <a:gd name="T21" fmla="*/ 14 h 14"/>
                  <a:gd name="T22" fmla="*/ 34 w 84"/>
                  <a:gd name="T23" fmla="*/ 14 h 14"/>
                  <a:gd name="T24" fmla="*/ 0 w 84"/>
                  <a:gd name="T25" fmla="*/ 14 h 14"/>
                  <a:gd name="T26" fmla="*/ 0 w 84"/>
                  <a:gd name="T27" fmla="*/ 0 h 14"/>
                  <a:gd name="T28" fmla="*/ 17 w 84"/>
                  <a:gd name="T29" fmla="*/ 0 h 14"/>
                  <a:gd name="T30" fmla="*/ 17 w 84"/>
                  <a:gd name="T31" fmla="*/ 14 h 14"/>
                  <a:gd name="T32" fmla="*/ 0 w 84"/>
                  <a:gd name="T33" fmla="*/ 14 h 14"/>
                  <a:gd name="T34" fmla="*/ 0 w 84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4">
                    <a:moveTo>
                      <a:pt x="67" y="14"/>
                    </a:moveTo>
                    <a:lnTo>
                      <a:pt x="67" y="0"/>
                    </a:lnTo>
                    <a:lnTo>
                      <a:pt x="84" y="0"/>
                    </a:lnTo>
                    <a:lnTo>
                      <a:pt x="84" y="14"/>
                    </a:lnTo>
                    <a:lnTo>
                      <a:pt x="67" y="14"/>
                    </a:lnTo>
                    <a:lnTo>
                      <a:pt x="67" y="14"/>
                    </a:lnTo>
                    <a:close/>
                    <a:moveTo>
                      <a:pt x="34" y="14"/>
                    </a:moveTo>
                    <a:lnTo>
                      <a:pt x="34" y="0"/>
                    </a:lnTo>
                    <a:lnTo>
                      <a:pt x="51" y="0"/>
                    </a:lnTo>
                    <a:lnTo>
                      <a:pt x="51" y="14"/>
                    </a:lnTo>
                    <a:lnTo>
                      <a:pt x="34" y="14"/>
                    </a:lnTo>
                    <a:lnTo>
                      <a:pt x="34" y="14"/>
                    </a:lnTo>
                    <a:close/>
                    <a:moveTo>
                      <a:pt x="0" y="14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  <p:sp>
            <p:nvSpPr>
              <p:cNvPr id="443" name="Freeform 118">
                <a:extLst>
                  <a:ext uri="{FF2B5EF4-FFF2-40B4-BE49-F238E27FC236}">
                    <a16:creationId xmlns:a16="http://schemas.microsoft.com/office/drawing/2014/main" id="{20169712-A6E7-42C4-BBA0-8071D90CC5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7687" y="4229100"/>
                <a:ext cx="80962" cy="20638"/>
              </a:xfrm>
              <a:custGeom>
                <a:avLst/>
                <a:gdLst>
                  <a:gd name="T0" fmla="*/ 34 w 51"/>
                  <a:gd name="T1" fmla="*/ 13 h 13"/>
                  <a:gd name="T2" fmla="*/ 34 w 51"/>
                  <a:gd name="T3" fmla="*/ 0 h 13"/>
                  <a:gd name="T4" fmla="*/ 51 w 51"/>
                  <a:gd name="T5" fmla="*/ 0 h 13"/>
                  <a:gd name="T6" fmla="*/ 51 w 51"/>
                  <a:gd name="T7" fmla="*/ 13 h 13"/>
                  <a:gd name="T8" fmla="*/ 34 w 51"/>
                  <a:gd name="T9" fmla="*/ 13 h 13"/>
                  <a:gd name="T10" fmla="*/ 34 w 51"/>
                  <a:gd name="T11" fmla="*/ 13 h 13"/>
                  <a:gd name="T12" fmla="*/ 0 w 51"/>
                  <a:gd name="T13" fmla="*/ 13 h 13"/>
                  <a:gd name="T14" fmla="*/ 0 w 51"/>
                  <a:gd name="T15" fmla="*/ 0 h 13"/>
                  <a:gd name="T16" fmla="*/ 17 w 51"/>
                  <a:gd name="T17" fmla="*/ 0 h 13"/>
                  <a:gd name="T18" fmla="*/ 17 w 51"/>
                  <a:gd name="T19" fmla="*/ 13 h 13"/>
                  <a:gd name="T20" fmla="*/ 0 w 51"/>
                  <a:gd name="T21" fmla="*/ 13 h 13"/>
                  <a:gd name="T22" fmla="*/ 0 w 51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13">
                    <a:moveTo>
                      <a:pt x="34" y="13"/>
                    </a:moveTo>
                    <a:lnTo>
                      <a:pt x="34" y="0"/>
                    </a:lnTo>
                    <a:lnTo>
                      <a:pt x="51" y="0"/>
                    </a:lnTo>
                    <a:lnTo>
                      <a:pt x="51" y="13"/>
                    </a:lnTo>
                    <a:lnTo>
                      <a:pt x="34" y="13"/>
                    </a:lnTo>
                    <a:lnTo>
                      <a:pt x="34" y="13"/>
                    </a:lnTo>
                    <a:close/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13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  <p:sp>
            <p:nvSpPr>
              <p:cNvPr id="444" name="Freeform 119">
                <a:extLst>
                  <a:ext uri="{FF2B5EF4-FFF2-40B4-BE49-F238E27FC236}">
                    <a16:creationId xmlns:a16="http://schemas.microsoft.com/office/drawing/2014/main" id="{D46143DF-81F9-44CB-BF09-1338A420D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2112" y="4311650"/>
                <a:ext cx="150812" cy="150813"/>
              </a:xfrm>
              <a:custGeom>
                <a:avLst/>
                <a:gdLst>
                  <a:gd name="T0" fmla="*/ 0 w 91"/>
                  <a:gd name="T1" fmla="*/ 46 h 91"/>
                  <a:gd name="T2" fmla="*/ 46 w 91"/>
                  <a:gd name="T3" fmla="*/ 0 h 91"/>
                  <a:gd name="T4" fmla="*/ 46 w 91"/>
                  <a:gd name="T5" fmla="*/ 0 h 91"/>
                  <a:gd name="T6" fmla="*/ 46 w 91"/>
                  <a:gd name="T7" fmla="*/ 13 h 91"/>
                  <a:gd name="T8" fmla="*/ 14 w 91"/>
                  <a:gd name="T9" fmla="*/ 46 h 91"/>
                  <a:gd name="T10" fmla="*/ 14 w 91"/>
                  <a:gd name="T11" fmla="*/ 46 h 91"/>
                  <a:gd name="T12" fmla="*/ 46 w 91"/>
                  <a:gd name="T13" fmla="*/ 78 h 91"/>
                  <a:gd name="T14" fmla="*/ 46 w 91"/>
                  <a:gd name="T15" fmla="*/ 78 h 91"/>
                  <a:gd name="T16" fmla="*/ 78 w 91"/>
                  <a:gd name="T17" fmla="*/ 46 h 91"/>
                  <a:gd name="T18" fmla="*/ 78 w 91"/>
                  <a:gd name="T19" fmla="*/ 46 h 91"/>
                  <a:gd name="T20" fmla="*/ 78 w 91"/>
                  <a:gd name="T21" fmla="*/ 46 h 91"/>
                  <a:gd name="T22" fmla="*/ 91 w 91"/>
                  <a:gd name="T23" fmla="*/ 46 h 91"/>
                  <a:gd name="T24" fmla="*/ 46 w 91"/>
                  <a:gd name="T25" fmla="*/ 91 h 91"/>
                  <a:gd name="T26" fmla="*/ 46 w 91"/>
                  <a:gd name="T27" fmla="*/ 91 h 91"/>
                  <a:gd name="T28" fmla="*/ 0 w 91"/>
                  <a:gd name="T29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91">
                    <a:moveTo>
                      <a:pt x="0" y="46"/>
                    </a:moveTo>
                    <a:cubicBezTo>
                      <a:pt x="0" y="20"/>
                      <a:pt x="21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28" y="13"/>
                      <a:pt x="14" y="28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63"/>
                      <a:pt x="28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64" y="78"/>
                      <a:pt x="78" y="63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71"/>
                      <a:pt x="71" y="91"/>
                      <a:pt x="46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21" y="91"/>
                      <a:pt x="0" y="71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  <p:sp>
            <p:nvSpPr>
              <p:cNvPr id="445" name="Freeform 121">
                <a:extLst>
                  <a:ext uri="{FF2B5EF4-FFF2-40B4-BE49-F238E27FC236}">
                    <a16:creationId xmlns:a16="http://schemas.microsoft.com/office/drawing/2014/main" id="{9B0B871C-539E-43A1-89DE-D1B2795A0B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4387" y="4522787"/>
                <a:ext cx="98425" cy="125413"/>
              </a:xfrm>
              <a:custGeom>
                <a:avLst/>
                <a:gdLst>
                  <a:gd name="T0" fmla="*/ 0 w 62"/>
                  <a:gd name="T1" fmla="*/ 79 h 79"/>
                  <a:gd name="T2" fmla="*/ 0 w 62"/>
                  <a:gd name="T3" fmla="*/ 0 h 79"/>
                  <a:gd name="T4" fmla="*/ 56 w 62"/>
                  <a:gd name="T5" fmla="*/ 0 h 79"/>
                  <a:gd name="T6" fmla="*/ 56 w 62"/>
                  <a:gd name="T7" fmla="*/ 7 h 79"/>
                  <a:gd name="T8" fmla="*/ 56 w 62"/>
                  <a:gd name="T9" fmla="*/ 0 h 79"/>
                  <a:gd name="T10" fmla="*/ 62 w 62"/>
                  <a:gd name="T11" fmla="*/ 0 h 79"/>
                  <a:gd name="T12" fmla="*/ 62 w 62"/>
                  <a:gd name="T13" fmla="*/ 79 h 79"/>
                  <a:gd name="T14" fmla="*/ 0 w 62"/>
                  <a:gd name="T15" fmla="*/ 79 h 79"/>
                  <a:gd name="T16" fmla="*/ 0 w 62"/>
                  <a:gd name="T17" fmla="*/ 79 h 79"/>
                  <a:gd name="T18" fmla="*/ 13 w 62"/>
                  <a:gd name="T19" fmla="*/ 65 h 79"/>
                  <a:gd name="T20" fmla="*/ 49 w 62"/>
                  <a:gd name="T21" fmla="*/ 65 h 79"/>
                  <a:gd name="T22" fmla="*/ 49 w 62"/>
                  <a:gd name="T23" fmla="*/ 14 h 79"/>
                  <a:gd name="T24" fmla="*/ 13 w 62"/>
                  <a:gd name="T25" fmla="*/ 14 h 79"/>
                  <a:gd name="T26" fmla="*/ 13 w 62"/>
                  <a:gd name="T27" fmla="*/ 65 h 79"/>
                  <a:gd name="T28" fmla="*/ 13 w 62"/>
                  <a:gd name="T2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79">
                    <a:moveTo>
                      <a:pt x="0" y="79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56" y="7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79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  <a:moveTo>
                      <a:pt x="13" y="65"/>
                    </a:moveTo>
                    <a:lnTo>
                      <a:pt x="49" y="65"/>
                    </a:lnTo>
                    <a:lnTo>
                      <a:pt x="49" y="14"/>
                    </a:lnTo>
                    <a:lnTo>
                      <a:pt x="13" y="14"/>
                    </a:lnTo>
                    <a:lnTo>
                      <a:pt x="13" y="65"/>
                    </a:lnTo>
                    <a:lnTo>
                      <a:pt x="13" y="6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  <p:sp>
            <p:nvSpPr>
              <p:cNvPr id="446" name="Freeform 122">
                <a:extLst>
                  <a:ext uri="{FF2B5EF4-FFF2-40B4-BE49-F238E27FC236}">
                    <a16:creationId xmlns:a16="http://schemas.microsoft.com/office/drawing/2014/main" id="{589876D4-B696-4798-891C-21C37ACE2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9800" y="4456112"/>
                <a:ext cx="100012" cy="192088"/>
              </a:xfrm>
              <a:custGeom>
                <a:avLst/>
                <a:gdLst>
                  <a:gd name="T0" fmla="*/ 0 w 63"/>
                  <a:gd name="T1" fmla="*/ 121 h 121"/>
                  <a:gd name="T2" fmla="*/ 0 w 63"/>
                  <a:gd name="T3" fmla="*/ 0 h 121"/>
                  <a:gd name="T4" fmla="*/ 56 w 63"/>
                  <a:gd name="T5" fmla="*/ 0 h 121"/>
                  <a:gd name="T6" fmla="*/ 56 w 63"/>
                  <a:gd name="T7" fmla="*/ 7 h 121"/>
                  <a:gd name="T8" fmla="*/ 56 w 63"/>
                  <a:gd name="T9" fmla="*/ 0 h 121"/>
                  <a:gd name="T10" fmla="*/ 63 w 63"/>
                  <a:gd name="T11" fmla="*/ 0 h 121"/>
                  <a:gd name="T12" fmla="*/ 63 w 63"/>
                  <a:gd name="T13" fmla="*/ 121 h 121"/>
                  <a:gd name="T14" fmla="*/ 0 w 63"/>
                  <a:gd name="T15" fmla="*/ 121 h 121"/>
                  <a:gd name="T16" fmla="*/ 0 w 63"/>
                  <a:gd name="T17" fmla="*/ 121 h 121"/>
                  <a:gd name="T18" fmla="*/ 13 w 63"/>
                  <a:gd name="T19" fmla="*/ 107 h 121"/>
                  <a:gd name="T20" fmla="*/ 49 w 63"/>
                  <a:gd name="T21" fmla="*/ 107 h 121"/>
                  <a:gd name="T22" fmla="*/ 49 w 63"/>
                  <a:gd name="T23" fmla="*/ 14 h 121"/>
                  <a:gd name="T24" fmla="*/ 13 w 63"/>
                  <a:gd name="T25" fmla="*/ 14 h 121"/>
                  <a:gd name="T26" fmla="*/ 13 w 63"/>
                  <a:gd name="T27" fmla="*/ 107 h 121"/>
                  <a:gd name="T28" fmla="*/ 13 w 63"/>
                  <a:gd name="T29" fmla="*/ 10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121">
                    <a:moveTo>
                      <a:pt x="0" y="121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56" y="7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63" y="121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  <a:moveTo>
                      <a:pt x="13" y="107"/>
                    </a:moveTo>
                    <a:lnTo>
                      <a:pt x="49" y="107"/>
                    </a:lnTo>
                    <a:lnTo>
                      <a:pt x="49" y="14"/>
                    </a:lnTo>
                    <a:lnTo>
                      <a:pt x="13" y="14"/>
                    </a:lnTo>
                    <a:lnTo>
                      <a:pt x="13" y="107"/>
                    </a:lnTo>
                    <a:lnTo>
                      <a:pt x="13" y="10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100"/>
              </a:p>
            </p:txBody>
          </p:sp>
        </p:grpSp>
        <p:cxnSp>
          <p:nvCxnSpPr>
            <p:cNvPr id="439" name="Прямая соединительная линия 438">
              <a:extLst>
                <a:ext uri="{FF2B5EF4-FFF2-40B4-BE49-F238E27FC236}">
                  <a16:creationId xmlns:a16="http://schemas.microsoft.com/office/drawing/2014/main" id="{497B48A2-B0ED-423C-8F49-A119F47D4E7E}"/>
                </a:ext>
              </a:extLst>
            </p:cNvPr>
            <p:cNvCxnSpPr>
              <a:cxnSpLocks/>
            </p:cNvCxnSpPr>
            <p:nvPr/>
          </p:nvCxnSpPr>
          <p:spPr>
            <a:xfrm>
              <a:off x="-387841" y="4176277"/>
              <a:ext cx="364028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3" name="Овал 412">
            <a:extLst>
              <a:ext uri="{FF2B5EF4-FFF2-40B4-BE49-F238E27FC236}">
                <a16:creationId xmlns:a16="http://schemas.microsoft.com/office/drawing/2014/main" id="{2BA52C53-BBC0-4B4A-8C7A-721F0D999485}"/>
              </a:ext>
            </a:extLst>
          </p:cNvPr>
          <p:cNvSpPr/>
          <p:nvPr/>
        </p:nvSpPr>
        <p:spPr>
          <a:xfrm>
            <a:off x="546250" y="1148892"/>
            <a:ext cx="105879" cy="108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grpSp>
        <p:nvGrpSpPr>
          <p:cNvPr id="414" name="Группа 413">
            <a:extLst>
              <a:ext uri="{FF2B5EF4-FFF2-40B4-BE49-F238E27FC236}">
                <a16:creationId xmlns:a16="http://schemas.microsoft.com/office/drawing/2014/main" id="{4810CEFE-91D7-4820-8DD0-FB5AE9A594C2}"/>
              </a:ext>
            </a:extLst>
          </p:cNvPr>
          <p:cNvGrpSpPr/>
          <p:nvPr/>
        </p:nvGrpSpPr>
        <p:grpSpPr>
          <a:xfrm>
            <a:off x="4547580" y="3092334"/>
            <a:ext cx="4764045" cy="2220186"/>
            <a:chOff x="6095662" y="4195089"/>
            <a:chExt cx="6479296" cy="2955686"/>
          </a:xfrm>
        </p:grpSpPr>
        <p:grpSp>
          <p:nvGrpSpPr>
            <p:cNvPr id="415" name="Группа 414">
              <a:extLst>
                <a:ext uri="{FF2B5EF4-FFF2-40B4-BE49-F238E27FC236}">
                  <a16:creationId xmlns:a16="http://schemas.microsoft.com/office/drawing/2014/main" id="{4DD73400-B97F-45A6-83EC-329F06C4664E}"/>
                </a:ext>
              </a:extLst>
            </p:cNvPr>
            <p:cNvGrpSpPr/>
            <p:nvPr/>
          </p:nvGrpSpPr>
          <p:grpSpPr>
            <a:xfrm>
              <a:off x="6095662" y="4195089"/>
              <a:ext cx="6479296" cy="2955686"/>
              <a:chOff x="6095662" y="4195089"/>
              <a:chExt cx="6479296" cy="2955686"/>
            </a:xfrm>
          </p:grpSpPr>
          <p:grpSp>
            <p:nvGrpSpPr>
              <p:cNvPr id="417" name="Группа 416">
                <a:extLst>
                  <a:ext uri="{FF2B5EF4-FFF2-40B4-BE49-F238E27FC236}">
                    <a16:creationId xmlns:a16="http://schemas.microsoft.com/office/drawing/2014/main" id="{9EC78FF1-1C9B-4BB3-BAC1-2FDD27E6E859}"/>
                  </a:ext>
                </a:extLst>
              </p:cNvPr>
              <p:cNvGrpSpPr/>
              <p:nvPr/>
            </p:nvGrpSpPr>
            <p:grpSpPr>
              <a:xfrm>
                <a:off x="6095662" y="4195089"/>
                <a:ext cx="6479296" cy="2955686"/>
                <a:chOff x="6095662" y="4195089"/>
                <a:chExt cx="6479296" cy="2955686"/>
              </a:xfrm>
            </p:grpSpPr>
            <p:grpSp>
              <p:nvGrpSpPr>
                <p:cNvPr id="420" name="Группа 419">
                  <a:extLst>
                    <a:ext uri="{FF2B5EF4-FFF2-40B4-BE49-F238E27FC236}">
                      <a16:creationId xmlns:a16="http://schemas.microsoft.com/office/drawing/2014/main" id="{8ED1B581-D091-4E95-97D7-ACA8663D8DF7}"/>
                    </a:ext>
                  </a:extLst>
                </p:cNvPr>
                <p:cNvGrpSpPr/>
                <p:nvPr/>
              </p:nvGrpSpPr>
              <p:grpSpPr>
                <a:xfrm>
                  <a:off x="6095662" y="4674634"/>
                  <a:ext cx="5405385" cy="2476141"/>
                  <a:chOff x="6095662" y="4674634"/>
                  <a:chExt cx="5405385" cy="2476141"/>
                </a:xfrm>
              </p:grpSpPr>
              <p:grpSp>
                <p:nvGrpSpPr>
                  <p:cNvPr id="424" name="Группа 423">
                    <a:extLst>
                      <a:ext uri="{FF2B5EF4-FFF2-40B4-BE49-F238E27FC236}">
                        <a16:creationId xmlns:a16="http://schemas.microsoft.com/office/drawing/2014/main" id="{5C7B88F6-060B-4B0E-A5C1-2ADD2AA2D434}"/>
                      </a:ext>
                    </a:extLst>
                  </p:cNvPr>
                  <p:cNvGrpSpPr/>
                  <p:nvPr/>
                </p:nvGrpSpPr>
                <p:grpSpPr>
                  <a:xfrm>
                    <a:off x="6099890" y="5830910"/>
                    <a:ext cx="4350221" cy="1136008"/>
                    <a:chOff x="6099890" y="5830910"/>
                    <a:chExt cx="4350221" cy="1136008"/>
                  </a:xfrm>
                </p:grpSpPr>
                <p:pic>
                  <p:nvPicPr>
                    <p:cNvPr id="436" name="Рисунок 435">
                      <a:extLst>
                        <a:ext uri="{FF2B5EF4-FFF2-40B4-BE49-F238E27FC236}">
                          <a16:creationId xmlns:a16="http://schemas.microsoft.com/office/drawing/2014/main" id="{FDD16545-32CF-4E88-B08E-02CDA48D36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1345" b="53352"/>
                    <a:stretch/>
                  </p:blipFill>
                  <p:spPr>
                    <a:xfrm>
                      <a:off x="6099890" y="6349477"/>
                      <a:ext cx="4350221" cy="6174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7" name="Рисунок 436">
                      <a:extLst>
                        <a:ext uri="{FF2B5EF4-FFF2-40B4-BE49-F238E27FC236}">
                          <a16:creationId xmlns:a16="http://schemas.microsoft.com/office/drawing/2014/main" id="{8075BA27-394F-491D-93FC-272D631A92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3477" t="-1" b="64947"/>
                    <a:stretch/>
                  </p:blipFill>
                  <p:spPr>
                    <a:xfrm>
                      <a:off x="8861289" y="5830910"/>
                      <a:ext cx="1588822" cy="855364"/>
                    </a:xfrm>
                    <a:prstGeom prst="roundRect">
                      <a:avLst>
                        <a:gd name="adj" fmla="val 7044"/>
                      </a:avLst>
                    </a:prstGeom>
                  </p:spPr>
                </p:pic>
              </p:grpSp>
              <p:grpSp>
                <p:nvGrpSpPr>
                  <p:cNvPr id="425" name="Группа 424">
                    <a:extLst>
                      <a:ext uri="{FF2B5EF4-FFF2-40B4-BE49-F238E27FC236}">
                        <a16:creationId xmlns:a16="http://schemas.microsoft.com/office/drawing/2014/main" id="{487FAA5B-CF52-4EFE-86C7-C42ECB12BE52}"/>
                      </a:ext>
                    </a:extLst>
                  </p:cNvPr>
                  <p:cNvGrpSpPr/>
                  <p:nvPr/>
                </p:nvGrpSpPr>
                <p:grpSpPr>
                  <a:xfrm>
                    <a:off x="6095662" y="5830910"/>
                    <a:ext cx="4350221" cy="1136009"/>
                    <a:chOff x="6099890" y="5830910"/>
                    <a:chExt cx="4350221" cy="1136009"/>
                  </a:xfrm>
                </p:grpSpPr>
                <p:pic>
                  <p:nvPicPr>
                    <p:cNvPr id="434" name="Рисунок 433">
                      <a:extLst>
                        <a:ext uri="{FF2B5EF4-FFF2-40B4-BE49-F238E27FC236}">
                          <a16:creationId xmlns:a16="http://schemas.microsoft.com/office/drawing/2014/main" id="{7ADF92B6-4265-4BAE-9923-22271D66E5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029" b="53352"/>
                    <a:stretch/>
                  </p:blipFill>
                  <p:spPr>
                    <a:xfrm>
                      <a:off x="6099890" y="5926931"/>
                      <a:ext cx="4350221" cy="103998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5" name="Рисунок 434">
                      <a:extLst>
                        <a:ext uri="{FF2B5EF4-FFF2-40B4-BE49-F238E27FC236}">
                          <a16:creationId xmlns:a16="http://schemas.microsoft.com/office/drawing/2014/main" id="{0CFA149D-4849-45E8-9AB2-DE5B66792A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-1" r="52640" b="64947"/>
                    <a:stretch/>
                  </p:blipFill>
                  <p:spPr>
                    <a:xfrm>
                      <a:off x="6099891" y="5830910"/>
                      <a:ext cx="2060242" cy="855364"/>
                    </a:xfrm>
                    <a:prstGeom prst="roundRect">
                      <a:avLst>
                        <a:gd name="adj" fmla="val 7044"/>
                      </a:avLst>
                    </a:prstGeom>
                  </p:spPr>
                </p:pic>
              </p:grpSp>
              <p:pic>
                <p:nvPicPr>
                  <p:cNvPr id="426" name="Рисунок 425">
                    <a:extLst>
                      <a:ext uri="{FF2B5EF4-FFF2-40B4-BE49-F238E27FC236}">
                        <a16:creationId xmlns:a16="http://schemas.microsoft.com/office/drawing/2014/main" id="{45F3B7D8-60A1-42A9-B35A-15E9C4BD48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0458"/>
                  <a:stretch/>
                </p:blipFill>
                <p:spPr>
                  <a:xfrm>
                    <a:off x="10191147" y="4674634"/>
                    <a:ext cx="1309900" cy="2476141"/>
                  </a:xfrm>
                  <a:prstGeom prst="rect">
                    <a:avLst/>
                  </a:prstGeom>
                </p:spPr>
              </p:pic>
              <p:sp>
                <p:nvSpPr>
                  <p:cNvPr id="427" name="Равнобедренный треугольник 36">
                    <a:extLst>
                      <a:ext uri="{FF2B5EF4-FFF2-40B4-BE49-F238E27FC236}">
                        <a16:creationId xmlns:a16="http://schemas.microsoft.com/office/drawing/2014/main" id="{DFE12665-716A-4436-84FF-821414BCB174}"/>
                      </a:ext>
                    </a:extLst>
                  </p:cNvPr>
                  <p:cNvSpPr/>
                  <p:nvPr/>
                </p:nvSpPr>
                <p:spPr>
                  <a:xfrm>
                    <a:off x="8017670" y="5835599"/>
                    <a:ext cx="258794" cy="79486"/>
                  </a:xfrm>
                  <a:custGeom>
                    <a:avLst/>
                    <a:gdLst>
                      <a:gd name="connsiteX0" fmla="*/ 0 w 258794"/>
                      <a:gd name="connsiteY0" fmla="*/ 75204 h 75204"/>
                      <a:gd name="connsiteX1" fmla="*/ 0 w 258794"/>
                      <a:gd name="connsiteY1" fmla="*/ 0 h 75204"/>
                      <a:gd name="connsiteX2" fmla="*/ 258794 w 258794"/>
                      <a:gd name="connsiteY2" fmla="*/ 75204 h 75204"/>
                      <a:gd name="connsiteX3" fmla="*/ 0 w 258794"/>
                      <a:gd name="connsiteY3" fmla="*/ 75204 h 75204"/>
                      <a:gd name="connsiteX0" fmla="*/ 0 w 258794"/>
                      <a:gd name="connsiteY0" fmla="*/ 75998 h 75998"/>
                      <a:gd name="connsiteX1" fmla="*/ 0 w 258794"/>
                      <a:gd name="connsiteY1" fmla="*/ 794 h 75998"/>
                      <a:gd name="connsiteX2" fmla="*/ 258794 w 258794"/>
                      <a:gd name="connsiteY2" fmla="*/ 75998 h 75998"/>
                      <a:gd name="connsiteX3" fmla="*/ 0 w 258794"/>
                      <a:gd name="connsiteY3" fmla="*/ 75998 h 75998"/>
                      <a:gd name="connsiteX0" fmla="*/ 0 w 258794"/>
                      <a:gd name="connsiteY0" fmla="*/ 79486 h 79486"/>
                      <a:gd name="connsiteX1" fmla="*/ 0 w 258794"/>
                      <a:gd name="connsiteY1" fmla="*/ 4282 h 79486"/>
                      <a:gd name="connsiteX2" fmla="*/ 258794 w 258794"/>
                      <a:gd name="connsiteY2" fmla="*/ 79486 h 79486"/>
                      <a:gd name="connsiteX3" fmla="*/ 0 w 258794"/>
                      <a:gd name="connsiteY3" fmla="*/ 79486 h 7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94" h="79486">
                        <a:moveTo>
                          <a:pt x="0" y="79486"/>
                        </a:moveTo>
                        <a:lnTo>
                          <a:pt x="0" y="4282"/>
                        </a:lnTo>
                        <a:cubicBezTo>
                          <a:pt x="210091" y="-18274"/>
                          <a:pt x="172529" y="54418"/>
                          <a:pt x="258794" y="79486"/>
                        </a:cubicBezTo>
                        <a:lnTo>
                          <a:pt x="0" y="79486"/>
                        </a:lnTo>
                        <a:close/>
                      </a:path>
                    </a:pathLst>
                  </a:custGeom>
                  <a:solidFill>
                    <a:srgbClr val="DEE1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sp>
                <p:nvSpPr>
                  <p:cNvPr id="428" name="Равнобедренный треугольник 36">
                    <a:extLst>
                      <a:ext uri="{FF2B5EF4-FFF2-40B4-BE49-F238E27FC236}">
                        <a16:creationId xmlns:a16="http://schemas.microsoft.com/office/drawing/2014/main" id="{AF8891EB-3FAB-4A22-A91E-B9EF5FB4AF73}"/>
                      </a:ext>
                    </a:extLst>
                  </p:cNvPr>
                  <p:cNvSpPr/>
                  <p:nvPr/>
                </p:nvSpPr>
                <p:spPr>
                  <a:xfrm flipH="1">
                    <a:off x="8785335" y="5833961"/>
                    <a:ext cx="258794" cy="79486"/>
                  </a:xfrm>
                  <a:custGeom>
                    <a:avLst/>
                    <a:gdLst>
                      <a:gd name="connsiteX0" fmla="*/ 0 w 258794"/>
                      <a:gd name="connsiteY0" fmla="*/ 75204 h 75204"/>
                      <a:gd name="connsiteX1" fmla="*/ 0 w 258794"/>
                      <a:gd name="connsiteY1" fmla="*/ 0 h 75204"/>
                      <a:gd name="connsiteX2" fmla="*/ 258794 w 258794"/>
                      <a:gd name="connsiteY2" fmla="*/ 75204 h 75204"/>
                      <a:gd name="connsiteX3" fmla="*/ 0 w 258794"/>
                      <a:gd name="connsiteY3" fmla="*/ 75204 h 75204"/>
                      <a:gd name="connsiteX0" fmla="*/ 0 w 258794"/>
                      <a:gd name="connsiteY0" fmla="*/ 75998 h 75998"/>
                      <a:gd name="connsiteX1" fmla="*/ 0 w 258794"/>
                      <a:gd name="connsiteY1" fmla="*/ 794 h 75998"/>
                      <a:gd name="connsiteX2" fmla="*/ 258794 w 258794"/>
                      <a:gd name="connsiteY2" fmla="*/ 75998 h 75998"/>
                      <a:gd name="connsiteX3" fmla="*/ 0 w 258794"/>
                      <a:gd name="connsiteY3" fmla="*/ 75998 h 75998"/>
                      <a:gd name="connsiteX0" fmla="*/ 0 w 258794"/>
                      <a:gd name="connsiteY0" fmla="*/ 79486 h 79486"/>
                      <a:gd name="connsiteX1" fmla="*/ 0 w 258794"/>
                      <a:gd name="connsiteY1" fmla="*/ 4282 h 79486"/>
                      <a:gd name="connsiteX2" fmla="*/ 258794 w 258794"/>
                      <a:gd name="connsiteY2" fmla="*/ 79486 h 79486"/>
                      <a:gd name="connsiteX3" fmla="*/ 0 w 258794"/>
                      <a:gd name="connsiteY3" fmla="*/ 79486 h 7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94" h="79486">
                        <a:moveTo>
                          <a:pt x="0" y="79486"/>
                        </a:moveTo>
                        <a:lnTo>
                          <a:pt x="0" y="4282"/>
                        </a:lnTo>
                        <a:cubicBezTo>
                          <a:pt x="210091" y="-18274"/>
                          <a:pt x="172529" y="54418"/>
                          <a:pt x="258794" y="79486"/>
                        </a:cubicBezTo>
                        <a:lnTo>
                          <a:pt x="0" y="79486"/>
                        </a:lnTo>
                        <a:close/>
                      </a:path>
                    </a:pathLst>
                  </a:custGeom>
                  <a:solidFill>
                    <a:srgbClr val="DEE1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sp>
                <p:nvSpPr>
                  <p:cNvPr id="429" name="Прямоугольник 428">
                    <a:extLst>
                      <a:ext uri="{FF2B5EF4-FFF2-40B4-BE49-F238E27FC236}">
                        <a16:creationId xmlns:a16="http://schemas.microsoft.com/office/drawing/2014/main" id="{E96185CB-FD44-4C0B-A2DC-B8882CC6F5F2}"/>
                      </a:ext>
                    </a:extLst>
                  </p:cNvPr>
                  <p:cNvSpPr/>
                  <p:nvPr/>
                </p:nvSpPr>
                <p:spPr>
                  <a:xfrm>
                    <a:off x="6548018" y="5939633"/>
                    <a:ext cx="663465" cy="45719"/>
                  </a:xfrm>
                  <a:prstGeom prst="rect">
                    <a:avLst/>
                  </a:prstGeom>
                  <a:solidFill>
                    <a:srgbClr val="F1F3F4"/>
                  </a:solidFill>
                  <a:ln>
                    <a:solidFill>
                      <a:srgbClr val="F1F3F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sp>
                <p:nvSpPr>
                  <p:cNvPr id="430" name="Прямоугольник 429">
                    <a:extLst>
                      <a:ext uri="{FF2B5EF4-FFF2-40B4-BE49-F238E27FC236}">
                        <a16:creationId xmlns:a16="http://schemas.microsoft.com/office/drawing/2014/main" id="{35A703F5-3FE5-4C4B-91E9-E08128354BB4}"/>
                      </a:ext>
                    </a:extLst>
                  </p:cNvPr>
                  <p:cNvSpPr/>
                  <p:nvPr/>
                </p:nvSpPr>
                <p:spPr>
                  <a:xfrm>
                    <a:off x="6131191" y="5847213"/>
                    <a:ext cx="618591" cy="4571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sp>
                <p:nvSpPr>
                  <p:cNvPr id="431" name="Прямоугольник 430">
                    <a:extLst>
                      <a:ext uri="{FF2B5EF4-FFF2-40B4-BE49-F238E27FC236}">
                        <a16:creationId xmlns:a16="http://schemas.microsoft.com/office/drawing/2014/main" id="{F2CC7627-609D-469E-8C98-5762DC580DE9}"/>
                      </a:ext>
                    </a:extLst>
                  </p:cNvPr>
                  <p:cNvSpPr/>
                  <p:nvPr/>
                </p:nvSpPr>
                <p:spPr>
                  <a:xfrm>
                    <a:off x="6308268" y="6123355"/>
                    <a:ext cx="810814" cy="45719"/>
                  </a:xfrm>
                  <a:prstGeom prst="rect">
                    <a:avLst/>
                  </a:prstGeom>
                  <a:solidFill>
                    <a:srgbClr val="1D5CD7"/>
                  </a:solidFill>
                  <a:ln>
                    <a:solidFill>
                      <a:srgbClr val="1D5CD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sp>
                <p:nvSpPr>
                  <p:cNvPr id="432" name="Прямоугольник 431">
                    <a:extLst>
                      <a:ext uri="{FF2B5EF4-FFF2-40B4-BE49-F238E27FC236}">
                        <a16:creationId xmlns:a16="http://schemas.microsoft.com/office/drawing/2014/main" id="{77FD35D1-F829-4AE5-A77D-2E2F4909A821}"/>
                      </a:ext>
                    </a:extLst>
                  </p:cNvPr>
                  <p:cNvSpPr/>
                  <p:nvPr/>
                </p:nvSpPr>
                <p:spPr>
                  <a:xfrm>
                    <a:off x="6350146" y="6023027"/>
                    <a:ext cx="2340386" cy="5834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sp>
                <p:nvSpPr>
                  <p:cNvPr id="433" name="Прямоугольник 432">
                    <a:extLst>
                      <a:ext uri="{FF2B5EF4-FFF2-40B4-BE49-F238E27FC236}">
                        <a16:creationId xmlns:a16="http://schemas.microsoft.com/office/drawing/2014/main" id="{77FB0321-D01A-4DB3-A67A-F89B33C212AB}"/>
                      </a:ext>
                    </a:extLst>
                  </p:cNvPr>
                  <p:cNvSpPr/>
                  <p:nvPr/>
                </p:nvSpPr>
                <p:spPr>
                  <a:xfrm>
                    <a:off x="10238558" y="5673888"/>
                    <a:ext cx="1064443" cy="757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</p:grpSp>
            <p:grpSp>
              <p:nvGrpSpPr>
                <p:cNvPr id="421" name="Группа 420">
                  <a:extLst>
                    <a:ext uri="{FF2B5EF4-FFF2-40B4-BE49-F238E27FC236}">
                      <a16:creationId xmlns:a16="http://schemas.microsoft.com/office/drawing/2014/main" id="{2FF8D98C-02BC-4ED9-BEDD-F8A6BCB28929}"/>
                    </a:ext>
                  </a:extLst>
                </p:cNvPr>
                <p:cNvGrpSpPr/>
                <p:nvPr/>
              </p:nvGrpSpPr>
              <p:grpSpPr>
                <a:xfrm>
                  <a:off x="7320405" y="4195089"/>
                  <a:ext cx="5254553" cy="2955686"/>
                  <a:chOff x="7723403" y="4421775"/>
                  <a:chExt cx="4851555" cy="2729000"/>
                </a:xfrm>
              </p:grpSpPr>
              <p:sp>
                <p:nvSpPr>
                  <p:cNvPr id="422" name="Прямоугольник 421">
                    <a:extLst>
                      <a:ext uri="{FF2B5EF4-FFF2-40B4-BE49-F238E27FC236}">
                        <a16:creationId xmlns:a16="http://schemas.microsoft.com/office/drawing/2014/main" id="{FBC68487-E332-4E10-BA11-EE4A654A8BCE}"/>
                      </a:ext>
                    </a:extLst>
                  </p:cNvPr>
                  <p:cNvSpPr/>
                  <p:nvPr/>
                </p:nvSpPr>
                <p:spPr>
                  <a:xfrm>
                    <a:off x="10783880" y="4793177"/>
                    <a:ext cx="389624" cy="77855"/>
                  </a:xfrm>
                  <a:prstGeom prst="rect">
                    <a:avLst/>
                  </a:prstGeom>
                  <a:gradFill flip="none" rotWithShape="1">
                    <a:gsLst>
                      <a:gs pos="52100">
                        <a:srgbClr val="EBDFCB"/>
                      </a:gs>
                      <a:gs pos="0">
                        <a:srgbClr val="E2D6C1"/>
                      </a:gs>
                      <a:gs pos="100000">
                        <a:srgbClr val="E9DDC8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100"/>
                  </a:p>
                </p:txBody>
              </p:sp>
              <p:pic>
                <p:nvPicPr>
                  <p:cNvPr id="423" name="Рисунок 422">
                    <a:extLst>
                      <a:ext uri="{FF2B5EF4-FFF2-40B4-BE49-F238E27FC236}">
                        <a16:creationId xmlns:a16="http://schemas.microsoft.com/office/drawing/2014/main" id="{6F1283F2-7699-4144-B4AD-EE28E9FDDA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723403" y="4421775"/>
                    <a:ext cx="4851555" cy="27290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418" name="Прямоугольник 417">
                <a:extLst>
                  <a:ext uri="{FF2B5EF4-FFF2-40B4-BE49-F238E27FC236}">
                    <a16:creationId xmlns:a16="http://schemas.microsoft.com/office/drawing/2014/main" id="{B9829BDB-BE97-4C8D-ABF6-C1A56442EB09}"/>
                  </a:ext>
                </a:extLst>
              </p:cNvPr>
              <p:cNvSpPr/>
              <p:nvPr/>
            </p:nvSpPr>
            <p:spPr>
              <a:xfrm>
                <a:off x="8601363" y="6609278"/>
                <a:ext cx="609312" cy="457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419" name="Прямоугольник 418">
                <a:extLst>
                  <a:ext uri="{FF2B5EF4-FFF2-40B4-BE49-F238E27FC236}">
                    <a16:creationId xmlns:a16="http://schemas.microsoft.com/office/drawing/2014/main" id="{94F13DB7-53BD-4642-A2D6-2D4A5A073EDA}"/>
                  </a:ext>
                </a:extLst>
              </p:cNvPr>
              <p:cNvSpPr/>
              <p:nvPr/>
            </p:nvSpPr>
            <p:spPr>
              <a:xfrm>
                <a:off x="8601363" y="6708633"/>
                <a:ext cx="609312" cy="457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sp>
          <p:nvSpPr>
            <p:cNvPr id="416" name="Прямоугольник 415">
              <a:extLst>
                <a:ext uri="{FF2B5EF4-FFF2-40B4-BE49-F238E27FC236}">
                  <a16:creationId xmlns:a16="http://schemas.microsoft.com/office/drawing/2014/main" id="{0F7AEEC5-0FC4-411E-9183-8E32674BF0B0}"/>
                </a:ext>
              </a:extLst>
            </p:cNvPr>
            <p:cNvSpPr/>
            <p:nvPr/>
          </p:nvSpPr>
          <p:spPr>
            <a:xfrm>
              <a:off x="10650076" y="4583642"/>
              <a:ext cx="384861" cy="97211"/>
            </a:xfrm>
            <a:prstGeom prst="rect">
              <a:avLst/>
            </a:prstGeom>
            <a:gradFill flip="none" rotWithShape="1">
              <a:gsLst>
                <a:gs pos="84000">
                  <a:srgbClr val="E2D7C2"/>
                </a:gs>
                <a:gs pos="62000">
                  <a:srgbClr val="E9DDC8"/>
                </a:gs>
                <a:gs pos="36000">
                  <a:srgbClr val="ECE0CB"/>
                </a:gs>
                <a:gs pos="0">
                  <a:srgbClr val="EADDC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</p:spTree>
    <p:extLst>
      <p:ext uri="{BB962C8B-B14F-4D97-AF65-F5344CB8AC3E}">
        <p14:creationId xmlns:p14="http://schemas.microsoft.com/office/powerpoint/2010/main" val="27029843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F3E8F01C-E737-417A-977A-2CD446B2A740}"/>
              </a:ext>
            </a:extLst>
          </p:cNvPr>
          <p:cNvSpPr/>
          <p:nvPr/>
        </p:nvSpPr>
        <p:spPr>
          <a:xfrm>
            <a:off x="6647002" y="593234"/>
            <a:ext cx="2496998" cy="4550266"/>
          </a:xfrm>
          <a:prstGeom prst="rect">
            <a:avLst/>
          </a:prstGeom>
          <a:solidFill>
            <a:srgbClr val="883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A7D6FDF-22BA-44AD-9F8C-B705A7900F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95800-F0B4-4824-BC41-D8C02E2EDB66}"/>
              </a:ext>
            </a:extLst>
          </p:cNvPr>
          <p:cNvSpPr txBox="1"/>
          <p:nvPr/>
        </p:nvSpPr>
        <p:spPr>
          <a:xfrm>
            <a:off x="1788420" y="123745"/>
            <a:ext cx="5567157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en-US" dirty="0" err="1">
                <a:sym typeface="Helvetica Light"/>
              </a:rPr>
              <a:t>SmartEvent</a:t>
            </a:r>
            <a:r>
              <a:rPr lang="en-US" dirty="0">
                <a:sym typeface="Helvetica Light"/>
              </a:rPr>
              <a:t> </a:t>
            </a:r>
            <a:r>
              <a:rPr lang="ru-RU" dirty="0">
                <a:sym typeface="Helvetica Light"/>
              </a:rPr>
              <a:t>в цифрах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5BF62D47-64CD-4D36-B463-A5EFFAE2A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4" y="820172"/>
            <a:ext cx="574139" cy="574139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0F97004-E4F8-48E6-9160-57D7ECE2A764}"/>
              </a:ext>
            </a:extLst>
          </p:cNvPr>
          <p:cNvSpPr/>
          <p:nvPr/>
        </p:nvSpPr>
        <p:spPr>
          <a:xfrm>
            <a:off x="706739" y="1432618"/>
            <a:ext cx="923607" cy="5155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/>
              <a:t>Более </a:t>
            </a:r>
            <a:r>
              <a:rPr lang="ru-RU" sz="1100" b="1" dirty="0"/>
              <a:t>13 </a:t>
            </a:r>
            <a:br>
              <a:rPr lang="ru-RU" sz="900" b="1" dirty="0"/>
            </a:br>
            <a:r>
              <a:rPr lang="ru-RU" sz="900" b="1" dirty="0"/>
              <a:t>комплексных сервисов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C59BCAD-E3DD-40B1-A1EE-55A7281101F9}"/>
              </a:ext>
            </a:extLst>
          </p:cNvPr>
          <p:cNvSpPr/>
          <p:nvPr/>
        </p:nvSpPr>
        <p:spPr>
          <a:xfrm>
            <a:off x="364078" y="2156894"/>
            <a:ext cx="2132922" cy="15927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/>
              <a:t>Приоритетные: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Бронирование помещений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Заказ технического обеспечения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Интеграция с </a:t>
            </a:r>
            <a:r>
              <a:rPr lang="en-US" sz="900" dirty="0"/>
              <a:t>Google</a:t>
            </a:r>
            <a:r>
              <a:rPr lang="ru-RU" sz="900" dirty="0"/>
              <a:t> Календарём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Управление рассылками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Комплексные процессы согласования мероприятий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Заказ пропусков на территорию проведения мероприятия, формирование </a:t>
            </a:r>
            <a:r>
              <a:rPr lang="en-US" sz="900" dirty="0"/>
              <a:t>QR-</a:t>
            </a:r>
            <a:r>
              <a:rPr lang="ru-RU" sz="900" dirty="0"/>
              <a:t>кодов </a:t>
            </a:r>
            <a:br>
              <a:rPr lang="ru-RU" sz="900" dirty="0"/>
            </a:br>
            <a:r>
              <a:rPr lang="ru-RU" sz="900" dirty="0"/>
              <a:t>и их рассылка по почте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F27656A-4919-410D-8DB8-19AD2B182418}"/>
              </a:ext>
            </a:extLst>
          </p:cNvPr>
          <p:cNvSpPr/>
          <p:nvPr/>
        </p:nvSpPr>
        <p:spPr>
          <a:xfrm>
            <a:off x="2743173" y="1463829"/>
            <a:ext cx="1219219" cy="5078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/>
              <a:t>Более </a:t>
            </a:r>
            <a:r>
              <a:rPr lang="ru-RU" sz="1050" b="1" dirty="0"/>
              <a:t>100 000 </a:t>
            </a:r>
            <a:r>
              <a:rPr lang="ru-RU" sz="900" b="1" dirty="0"/>
              <a:t>пользователей </a:t>
            </a:r>
            <a:br>
              <a:rPr lang="ru-RU" sz="900" b="1" dirty="0"/>
            </a:br>
            <a:r>
              <a:rPr lang="ru-RU" sz="900" b="1" dirty="0"/>
              <a:t>во всех филиалах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76CDFB-70AC-4F26-98DA-2F6F17E4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5111" y1="55217" x2="45111" y2="55217"/>
                        <a14:backgroundMark x1="55333" y1="55543" x2="55333" y2="55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53" y="645145"/>
            <a:ext cx="904104" cy="924195"/>
          </a:xfrm>
          <a:prstGeom prst="rect">
            <a:avLst/>
          </a:prstGeom>
        </p:spPr>
      </p:pic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53ACBE8-163B-47A6-BAB4-241997F99789}"/>
              </a:ext>
            </a:extLst>
          </p:cNvPr>
          <p:cNvSpPr/>
          <p:nvPr/>
        </p:nvSpPr>
        <p:spPr>
          <a:xfrm>
            <a:off x="2566627" y="2156895"/>
            <a:ext cx="2132922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/>
              <a:t>Кто может использовать систему?</a:t>
            </a:r>
            <a:endParaRPr lang="en-US" sz="900" b="1" dirty="0"/>
          </a:p>
          <a:p>
            <a:r>
              <a:rPr lang="ru-RU" sz="900" dirty="0"/>
              <a:t>Внутренние: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Студенты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Преподаватели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Сотрудники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/>
          </a:p>
          <a:p>
            <a:r>
              <a:rPr lang="ru-RU" sz="900" b="1" dirty="0"/>
              <a:t>Роли в </a:t>
            </a:r>
            <a:r>
              <a:rPr lang="en-US" sz="900" b="1" dirty="0" err="1"/>
              <a:t>SmartEvent</a:t>
            </a:r>
            <a:endParaRPr lang="ru-RU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Пользователь системы (он же – Инициатор мероприятия)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Ответственный за помещение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Ответственный за оборудование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Ответственный за студенческие мероприятия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Администратор</a:t>
            </a:r>
          </a:p>
        </p:txBody>
      </p:sp>
      <p:sp>
        <p:nvSpPr>
          <p:cNvPr id="21" name="Двойные круглые скобки 20">
            <a:extLst>
              <a:ext uri="{FF2B5EF4-FFF2-40B4-BE49-F238E27FC236}">
                <a16:creationId xmlns:a16="http://schemas.microsoft.com/office/drawing/2014/main" id="{545A9479-3A74-43C4-A271-181D99F4ED06}"/>
              </a:ext>
            </a:extLst>
          </p:cNvPr>
          <p:cNvSpPr/>
          <p:nvPr/>
        </p:nvSpPr>
        <p:spPr>
          <a:xfrm rot="5400000">
            <a:off x="532024" y="545826"/>
            <a:ext cx="1272679" cy="1608572"/>
          </a:xfrm>
          <a:prstGeom prst="bracketPair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9" name="Двойные круглые скобки 108">
            <a:extLst>
              <a:ext uri="{FF2B5EF4-FFF2-40B4-BE49-F238E27FC236}">
                <a16:creationId xmlns:a16="http://schemas.microsoft.com/office/drawing/2014/main" id="{6EAFC335-1255-4386-8B55-D01E935FD4DF}"/>
              </a:ext>
            </a:extLst>
          </p:cNvPr>
          <p:cNvSpPr/>
          <p:nvPr/>
        </p:nvSpPr>
        <p:spPr>
          <a:xfrm rot="5400000">
            <a:off x="2702066" y="545828"/>
            <a:ext cx="1272679" cy="1608572"/>
          </a:xfrm>
          <a:prstGeom prst="bracketPair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A64BC8CC-090F-4A2A-A23A-3BF23048D842}"/>
              </a:ext>
            </a:extLst>
          </p:cNvPr>
          <p:cNvSpPr/>
          <p:nvPr/>
        </p:nvSpPr>
        <p:spPr>
          <a:xfrm>
            <a:off x="4775599" y="1422481"/>
            <a:ext cx="1047228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b="1" dirty="0"/>
              <a:t>7 интегрированных с </a:t>
            </a:r>
            <a:r>
              <a:rPr lang="en-US" sz="900" b="1" dirty="0"/>
              <a:t>SE</a:t>
            </a:r>
            <a:r>
              <a:rPr lang="ru-RU" sz="900" b="1" dirty="0"/>
              <a:t> систем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3C417D87-BDB8-4774-BC2E-837040F7C6CE}"/>
              </a:ext>
            </a:extLst>
          </p:cNvPr>
          <p:cNvSpPr/>
          <p:nvPr/>
        </p:nvSpPr>
        <p:spPr>
          <a:xfrm>
            <a:off x="4514080" y="2155159"/>
            <a:ext cx="2132922" cy="270073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900" b="1" dirty="0"/>
              <a:t>Существующие интеграции: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Smart</a:t>
            </a:r>
            <a:r>
              <a:rPr lang="ru-RU" sz="900" dirty="0"/>
              <a:t>Кампус (система учета зданий, помещений, контроля и управления </a:t>
            </a:r>
            <a:br>
              <a:rPr lang="en-US" sz="900" dirty="0"/>
            </a:br>
            <a:r>
              <a:rPr lang="ru-RU" sz="900" dirty="0"/>
              <a:t>их техническим оснащением)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err="1"/>
              <a:t>Google</a:t>
            </a:r>
            <a:r>
              <a:rPr lang="ru-RU" sz="900" dirty="0"/>
              <a:t> Календарь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MS </a:t>
            </a:r>
            <a:r>
              <a:rPr lang="ru-RU" sz="900" dirty="0" err="1"/>
              <a:t>Exchange</a:t>
            </a:r>
            <a:r>
              <a:rPr lang="ru-RU" sz="9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Единая интеграционная шина НИУ ВШЭ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Мобильное приложение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Портал НИУ ВШЭ (личные кабинеты </a:t>
            </a:r>
            <a:br>
              <a:rPr lang="en-US" sz="900" dirty="0"/>
            </a:br>
            <a:r>
              <a:rPr lang="ru-RU" sz="900" dirty="0"/>
              <a:t>и площадка для регистрации)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СУРП (система контроля и учета пропусков, получение QR-кода на почту, проход по QR-коду)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900" dirty="0"/>
          </a:p>
          <a:p>
            <a:r>
              <a:rPr lang="ru-RU" sz="900" b="1" dirty="0"/>
              <a:t>Планируемые интеграции: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CRM </a:t>
            </a:r>
            <a:r>
              <a:rPr lang="ru-RU" sz="900" dirty="0"/>
              <a:t>НИУ ВШЭ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Система электронного документооборота (СЭД) НИУ ВШЭ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Модуль заказа финансирования</a:t>
            </a:r>
          </a:p>
        </p:txBody>
      </p:sp>
      <p:sp>
        <p:nvSpPr>
          <p:cNvPr id="125" name="Двойные круглые скобки 124">
            <a:extLst>
              <a:ext uri="{FF2B5EF4-FFF2-40B4-BE49-F238E27FC236}">
                <a16:creationId xmlns:a16="http://schemas.microsoft.com/office/drawing/2014/main" id="{8C17E8E7-7D40-4E2A-912F-68CAAFE04B22}"/>
              </a:ext>
            </a:extLst>
          </p:cNvPr>
          <p:cNvSpPr/>
          <p:nvPr/>
        </p:nvSpPr>
        <p:spPr>
          <a:xfrm rot="5400000">
            <a:off x="4662874" y="545827"/>
            <a:ext cx="1272679" cy="1608572"/>
          </a:xfrm>
          <a:prstGeom prst="bracketPair">
            <a:avLst/>
          </a:prstGeom>
          <a:noFill/>
          <a:ln w="952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A88C9501-1FF4-4987-9D5F-2D6E6DFC9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95" y="837277"/>
            <a:ext cx="528777" cy="528777"/>
          </a:xfrm>
          <a:prstGeom prst="rect">
            <a:avLst/>
          </a:prstGeom>
        </p:spPr>
      </p:pic>
      <p:sp>
        <p:nvSpPr>
          <p:cNvPr id="129" name="Овал 128">
            <a:extLst>
              <a:ext uri="{FF2B5EF4-FFF2-40B4-BE49-F238E27FC236}">
                <a16:creationId xmlns:a16="http://schemas.microsoft.com/office/drawing/2014/main" id="{67E86669-AAB5-4973-A509-536CAF132632}"/>
              </a:ext>
            </a:extLst>
          </p:cNvPr>
          <p:cNvSpPr/>
          <p:nvPr/>
        </p:nvSpPr>
        <p:spPr>
          <a:xfrm>
            <a:off x="7853906" y="3695885"/>
            <a:ext cx="2021770" cy="20654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23000">
                <a:schemeClr val="accent1">
                  <a:shade val="67500"/>
                  <a:satMod val="115000"/>
                </a:schemeClr>
              </a:gs>
              <a:gs pos="54000">
                <a:srgbClr val="7536E6"/>
              </a:gs>
              <a:gs pos="84000">
                <a:srgbClr val="F35FE8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92DDEA2C-56F6-4964-98DA-0D70ACB33EBC}"/>
              </a:ext>
            </a:extLst>
          </p:cNvPr>
          <p:cNvSpPr/>
          <p:nvPr/>
        </p:nvSpPr>
        <p:spPr>
          <a:xfrm>
            <a:off x="6690343" y="1557920"/>
            <a:ext cx="1047228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А также….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363823F6-A044-4F08-9299-3FDA1A5A5642}"/>
              </a:ext>
            </a:extLst>
          </p:cNvPr>
          <p:cNvSpPr/>
          <p:nvPr/>
        </p:nvSpPr>
        <p:spPr>
          <a:xfrm>
            <a:off x="7078415" y="1948621"/>
            <a:ext cx="1680135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Более </a:t>
            </a:r>
            <a:r>
              <a:rPr lang="ru-RU" sz="2000" b="1" dirty="0">
                <a:solidFill>
                  <a:schemeClr val="bg1"/>
                </a:solidFill>
              </a:rPr>
              <a:t>700 </a:t>
            </a:r>
            <a:r>
              <a:rPr lang="ru-RU" sz="1100" b="1" dirty="0">
                <a:solidFill>
                  <a:schemeClr val="bg1"/>
                </a:solidFill>
              </a:rPr>
              <a:t>зарегистрированных мероприятий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1CE70A75-8769-4B94-A7B0-59E7ED94C814}"/>
              </a:ext>
            </a:extLst>
          </p:cNvPr>
          <p:cNvSpPr/>
          <p:nvPr/>
        </p:nvSpPr>
        <p:spPr>
          <a:xfrm>
            <a:off x="6993805" y="2845525"/>
            <a:ext cx="1855746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Более </a:t>
            </a:r>
            <a:r>
              <a:rPr lang="ru-RU" sz="2000" b="1" dirty="0">
                <a:solidFill>
                  <a:schemeClr val="bg1"/>
                </a:solidFill>
              </a:rPr>
              <a:t>20</a:t>
            </a:r>
            <a:r>
              <a:rPr lang="ru-RU" sz="1100" b="1" dirty="0">
                <a:solidFill>
                  <a:schemeClr val="bg1"/>
                </a:solidFill>
              </a:rPr>
              <a:t> из них 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включают от </a:t>
            </a:r>
            <a:r>
              <a:rPr lang="ru-RU" b="1" dirty="0">
                <a:solidFill>
                  <a:schemeClr val="bg1"/>
                </a:solidFill>
              </a:rPr>
              <a:t>300 </a:t>
            </a:r>
            <a:r>
              <a:rPr lang="ru-RU" sz="1100" b="1" dirty="0">
                <a:solidFill>
                  <a:schemeClr val="bg1"/>
                </a:solidFill>
              </a:rPr>
              <a:t>до</a:t>
            </a:r>
            <a:r>
              <a:rPr lang="ru-RU" b="1" dirty="0">
                <a:solidFill>
                  <a:schemeClr val="bg1"/>
                </a:solidFill>
              </a:rPr>
              <a:t> 4000 </a:t>
            </a:r>
            <a:r>
              <a:rPr lang="ru-RU" sz="1100" b="1" dirty="0">
                <a:solidFill>
                  <a:schemeClr val="bg1"/>
                </a:solidFill>
              </a:rPr>
              <a:t>участников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38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393" y="114691"/>
            <a:ext cx="7024552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Управление регистрацией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4D6A17-F6D2-49C6-A9E8-696A6A48D6D6}"/>
              </a:ext>
            </a:extLst>
          </p:cNvPr>
          <p:cNvSpPr/>
          <p:nvPr/>
        </p:nvSpPr>
        <p:spPr>
          <a:xfrm rot="5400000">
            <a:off x="3086577" y="1145955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55D4AC-96F8-4C40-AA79-D51AA1B0897D}"/>
              </a:ext>
            </a:extLst>
          </p:cNvPr>
          <p:cNvSpPr/>
          <p:nvPr/>
        </p:nvSpPr>
        <p:spPr>
          <a:xfrm rot="5400000">
            <a:off x="3086577" y="-2299546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44BDC-1097-4069-AA0B-BC996E60107A}"/>
              </a:ext>
            </a:extLst>
          </p:cNvPr>
          <p:cNvCxnSpPr>
            <a:cxnSpLocks/>
          </p:cNvCxnSpPr>
          <p:nvPr/>
        </p:nvCxnSpPr>
        <p:spPr>
          <a:xfrm>
            <a:off x="455505" y="909995"/>
            <a:ext cx="6017142" cy="0"/>
          </a:xfrm>
          <a:prstGeom prst="line">
            <a:avLst/>
          </a:prstGeom>
          <a:noFill/>
          <a:ln w="12700" cap="flat">
            <a:solidFill>
              <a:srgbClr val="33415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7E77E3A-C01A-4AA2-B685-BB223823EBBC}"/>
              </a:ext>
            </a:extLst>
          </p:cNvPr>
          <p:cNvCxnSpPr>
            <a:cxnSpLocks/>
          </p:cNvCxnSpPr>
          <p:nvPr/>
        </p:nvCxnSpPr>
        <p:spPr>
          <a:xfrm>
            <a:off x="6591389" y="1662008"/>
            <a:ext cx="1660696" cy="0"/>
          </a:xfrm>
          <a:prstGeom prst="line">
            <a:avLst/>
          </a:prstGeom>
          <a:noFill/>
          <a:ln w="12700" cap="flat">
            <a:solidFill>
              <a:srgbClr val="33415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BDAA945-6911-4035-A3C7-6486A60D43BD}"/>
              </a:ext>
            </a:extLst>
          </p:cNvPr>
          <p:cNvSpPr/>
          <p:nvPr/>
        </p:nvSpPr>
        <p:spPr>
          <a:xfrm>
            <a:off x="2984558" y="606486"/>
            <a:ext cx="147563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33415C"/>
                </a:solidFill>
              </a:rPr>
              <a:t>БЭК (</a:t>
            </a:r>
            <a:r>
              <a:rPr lang="en-US" sz="1200" b="1" dirty="0" err="1">
                <a:solidFill>
                  <a:srgbClr val="33415C"/>
                </a:solidFill>
              </a:rPr>
              <a:t>SmartEvent</a:t>
            </a:r>
            <a:r>
              <a:rPr lang="en-US" sz="1200" b="1" dirty="0">
                <a:solidFill>
                  <a:srgbClr val="33415C"/>
                </a:solidFill>
              </a:rPr>
              <a:t>)</a:t>
            </a:r>
            <a:endParaRPr lang="ru-RU" sz="1000" b="1" dirty="0">
              <a:solidFill>
                <a:srgbClr val="33415C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0EFBA09-4A1F-40E7-A1AB-9CEAF99556A9}"/>
              </a:ext>
            </a:extLst>
          </p:cNvPr>
          <p:cNvSpPr/>
          <p:nvPr/>
        </p:nvSpPr>
        <p:spPr>
          <a:xfrm>
            <a:off x="6569277" y="1358499"/>
            <a:ext cx="1540028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33415C"/>
                </a:solidFill>
              </a:rPr>
              <a:t>ФРОНТ</a:t>
            </a:r>
            <a:r>
              <a:rPr lang="en-US" sz="1200" b="1" dirty="0">
                <a:solidFill>
                  <a:srgbClr val="33415C"/>
                </a:solidFill>
              </a:rPr>
              <a:t> (</a:t>
            </a:r>
            <a:r>
              <a:rPr lang="ru-RU" sz="1200" b="1" dirty="0" err="1">
                <a:solidFill>
                  <a:srgbClr val="33415C"/>
                </a:solidFill>
              </a:rPr>
              <a:t>Рег.форма</a:t>
            </a:r>
            <a:r>
              <a:rPr lang="ru-RU" sz="1200" b="1" dirty="0">
                <a:solidFill>
                  <a:srgbClr val="33415C"/>
                </a:solidFill>
              </a:rPr>
              <a:t>)</a:t>
            </a:r>
            <a:endParaRPr lang="ru-RU" sz="1000" b="1" dirty="0">
              <a:solidFill>
                <a:srgbClr val="33415C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C0FA8E-331A-4779-BE5B-93F5909E5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10285" r="13065" b="3876"/>
          <a:stretch/>
        </p:blipFill>
        <p:spPr>
          <a:xfrm>
            <a:off x="2" y="946097"/>
            <a:ext cx="6472645" cy="36118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B5CFF52-3AE1-4A74-9DBC-A294340D6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18644" r="36929" b="7285"/>
          <a:stretch/>
        </p:blipFill>
        <p:spPr>
          <a:xfrm>
            <a:off x="6531428" y="1722402"/>
            <a:ext cx="1789611" cy="28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68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393" y="114691"/>
            <a:ext cx="7024552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Управление рассылками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B7E1D-4132-4E1E-86AC-4DA6AD3AAD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60190" y="4856416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4D6A17-F6D2-49C6-A9E8-696A6A48D6D6}"/>
              </a:ext>
            </a:extLst>
          </p:cNvPr>
          <p:cNvSpPr/>
          <p:nvPr/>
        </p:nvSpPr>
        <p:spPr>
          <a:xfrm rot="5400000">
            <a:off x="3086577" y="1145955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55D4AC-96F8-4C40-AA79-D51AA1B0897D}"/>
              </a:ext>
            </a:extLst>
          </p:cNvPr>
          <p:cNvSpPr/>
          <p:nvPr/>
        </p:nvSpPr>
        <p:spPr>
          <a:xfrm rot="5400000">
            <a:off x="3086577" y="-2299546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6B65D-90CE-43BA-B828-4145E468F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3562"/>
          <a:stretch/>
        </p:blipFill>
        <p:spPr>
          <a:xfrm>
            <a:off x="0" y="628143"/>
            <a:ext cx="9144000" cy="44902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F390F6-2F3A-4D99-8F37-859FAD9671CB}"/>
              </a:ext>
            </a:extLst>
          </p:cNvPr>
          <p:cNvSpPr/>
          <p:nvPr/>
        </p:nvSpPr>
        <p:spPr>
          <a:xfrm>
            <a:off x="8124825" y="681450"/>
            <a:ext cx="864394" cy="88530"/>
          </a:xfrm>
          <a:prstGeom prst="rect">
            <a:avLst/>
          </a:prstGeom>
          <a:solidFill>
            <a:srgbClr val="205E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7836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393" y="114691"/>
            <a:ext cx="7024552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Управление секциями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B7E1D-4132-4E1E-86AC-4DA6AD3AAD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60190" y="4856416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4D6A17-F6D2-49C6-A9E8-696A6A48D6D6}"/>
              </a:ext>
            </a:extLst>
          </p:cNvPr>
          <p:cNvSpPr/>
          <p:nvPr/>
        </p:nvSpPr>
        <p:spPr>
          <a:xfrm rot="5400000">
            <a:off x="3086577" y="1145955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55D4AC-96F8-4C40-AA79-D51AA1B0897D}"/>
              </a:ext>
            </a:extLst>
          </p:cNvPr>
          <p:cNvSpPr/>
          <p:nvPr/>
        </p:nvSpPr>
        <p:spPr>
          <a:xfrm rot="5400000">
            <a:off x="3086577" y="-2299546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74F332-FFB2-492F-BD0B-81335B2D1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9" b="2649"/>
          <a:stretch/>
        </p:blipFill>
        <p:spPr>
          <a:xfrm>
            <a:off x="0" y="645694"/>
            <a:ext cx="9144000" cy="44542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0D3EC6E-EEEE-4A4C-A37D-C5AC752EC18A}"/>
              </a:ext>
            </a:extLst>
          </p:cNvPr>
          <p:cNvSpPr/>
          <p:nvPr/>
        </p:nvSpPr>
        <p:spPr>
          <a:xfrm>
            <a:off x="8124825" y="681450"/>
            <a:ext cx="864394" cy="88530"/>
          </a:xfrm>
          <a:prstGeom prst="rect">
            <a:avLst/>
          </a:prstGeom>
          <a:solidFill>
            <a:srgbClr val="205E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0712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" y="72858"/>
            <a:ext cx="449843" cy="4498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Линия">
            <a:extLst>
              <a:ext uri="{FF2B5EF4-FFF2-40B4-BE49-F238E27FC236}">
                <a16:creationId xmlns:a16="http://schemas.microsoft.com/office/drawing/2014/main" id="{84374644-01C9-4F11-A990-452EBC80DAE4}"/>
              </a:ext>
            </a:extLst>
          </p:cNvPr>
          <p:cNvSpPr/>
          <p:nvPr/>
        </p:nvSpPr>
        <p:spPr>
          <a:xfrm>
            <a:off x="450400" y="585531"/>
            <a:ext cx="8064890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393" y="114691"/>
            <a:ext cx="7024552" cy="354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3578" tIns="53578" rIns="53578" bIns="53578" numCol="1" spcCol="28575" rtlCol="0" anchor="ctr">
            <a:spAutoFit/>
          </a:bodyPr>
          <a:lstStyle>
            <a:defPPr>
              <a:defRPr lang="ru-RU"/>
            </a:defPPr>
            <a:lvl1pPr algn="ctr" defTabSz="821531" hangingPunct="0">
              <a:defRPr sz="1600">
                <a:solidFill>
                  <a:srgbClr val="33415C"/>
                </a:solidFill>
              </a:defRPr>
            </a:lvl1pPr>
          </a:lstStyle>
          <a:p>
            <a:r>
              <a:rPr lang="ru-RU" dirty="0">
                <a:sym typeface="Helvetica Light"/>
              </a:rPr>
              <a:t>Управление отчетами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1B7E1D-4132-4E1E-86AC-4DA6AD3AAD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460190" y="4856416"/>
            <a:ext cx="223619" cy="246701"/>
          </a:xfrm>
        </p:spPr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4D6A17-F6D2-49C6-A9E8-696A6A48D6D6}"/>
              </a:ext>
            </a:extLst>
          </p:cNvPr>
          <p:cNvSpPr/>
          <p:nvPr/>
        </p:nvSpPr>
        <p:spPr>
          <a:xfrm rot="5400000">
            <a:off x="3086577" y="1145955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55D4AC-96F8-4C40-AA79-D51AA1B0897D}"/>
              </a:ext>
            </a:extLst>
          </p:cNvPr>
          <p:cNvSpPr/>
          <p:nvPr/>
        </p:nvSpPr>
        <p:spPr>
          <a:xfrm rot="5400000">
            <a:off x="3086577" y="-2299546"/>
            <a:ext cx="623886" cy="6797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818537-BE6D-4B89-AD2A-3E2A7237C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3727"/>
          <a:stretch/>
        </p:blipFill>
        <p:spPr>
          <a:xfrm>
            <a:off x="0" y="621409"/>
            <a:ext cx="9144000" cy="44817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EAE9FC-6295-4C3D-8DD5-2FE1DA247A14}"/>
              </a:ext>
            </a:extLst>
          </p:cNvPr>
          <p:cNvSpPr/>
          <p:nvPr/>
        </p:nvSpPr>
        <p:spPr>
          <a:xfrm>
            <a:off x="8124825" y="681450"/>
            <a:ext cx="864394" cy="88530"/>
          </a:xfrm>
          <a:prstGeom prst="rect">
            <a:avLst/>
          </a:prstGeom>
          <a:solidFill>
            <a:srgbClr val="205ED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0655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2E3A53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no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20601</TotalTime>
  <Words>650</Words>
  <Application>Microsoft Office PowerPoint</Application>
  <PresentationFormat>Экран (16:9)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Helvetica</vt:lpstr>
      <vt:lpstr>Helvetica Light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Белинская Екатерина Александровна</cp:lastModifiedBy>
  <cp:revision>577</cp:revision>
  <cp:lastPrinted>2021-05-12T12:27:14Z</cp:lastPrinted>
  <dcterms:created xsi:type="dcterms:W3CDTF">2019-10-03T14:21:27Z</dcterms:created>
  <dcterms:modified xsi:type="dcterms:W3CDTF">2022-01-19T13:23:20Z</dcterms:modified>
</cp:coreProperties>
</file>